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Montserra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6BB23BA-35CB-4DCF-B0F4-89A79A4B37FE}">
  <a:tblStyle styleId="{B6BB23BA-35CB-4DCF-B0F4-89A79A4B37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859a2586eb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859a2586e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8bad88bac7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8bad88bac7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8bad88bac7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8bad88bac7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8bad88bac7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8bad88bac7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8bad88bac7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8bad88bac7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8bad88bac7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8bad88bac7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8bad88bac7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8bad88bac7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8bad88bac7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8bad88bac7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8bad88bac7_0_1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8bad88bac7_0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8bad88bac7_0_1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8bad88bac7_0_1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8bad88bac7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8bad88bac7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7d827fff65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7d827fff65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8bad88bac7_0_1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8bad88bac7_0_1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8bad88bac7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8bad88bac7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8bad88bac7_0_5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7" name="Google Shape;1257;g8bad88bac7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8bad88bac7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8bad88bac7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8bad88bac7_0_1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8bad88bac7_0_1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8bad88bac7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8bad88bac7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8bad88bac7_0_5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3" name="Google Shape;1363;g8bad88bac7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8bad88bac7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8bad88bac7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8bad88bac7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8bad88bac7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8bad88bac7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8bad88bac7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59a2586eb_0_10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859a2586eb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8bad88bac7_0_5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6" name="Google Shape;1436;g8bad88bac7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8bad88bac7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8bad88bac7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8bad88bac7_0_7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3" name="Google Shape;1453;g8bad88bac7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8bad88bac7_0_1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8bad88bac7_0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8bad88bac7_0_7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0" name="Google Shape;1480;g8bad88bac7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8bad88bac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8bad88bac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8bad88bac7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8bad88bac7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8bad88bac7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8bad88bac7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8bad88bac7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8bad88bac7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8bad88bac7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8bad88bac7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8bad88bac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8bad88bac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44975" y="923325"/>
            <a:ext cx="948675" cy="958125"/>
            <a:chOff x="-1042825" y="1873925"/>
            <a:chExt cx="948675" cy="958125"/>
          </a:xfrm>
        </p:grpSpPr>
        <p:sp>
          <p:nvSpPr>
            <p:cNvPr id="12" name="Google Shape;12;p2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3700800" y="3017750"/>
            <a:ext cx="948675" cy="958125"/>
            <a:chOff x="-1042825" y="1873925"/>
            <a:chExt cx="948675" cy="958125"/>
          </a:xfrm>
        </p:grpSpPr>
        <p:sp>
          <p:nvSpPr>
            <p:cNvPr id="29" name="Google Shape;29;p2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2"/>
          <p:cNvSpPr txBox="1"/>
          <p:nvPr>
            <p:ph type="ctrTitle"/>
          </p:nvPr>
        </p:nvSpPr>
        <p:spPr>
          <a:xfrm>
            <a:off x="677679" y="1449050"/>
            <a:ext cx="412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46" name="Google Shape;46;p2"/>
          <p:cNvSpPr txBox="1"/>
          <p:nvPr>
            <p:ph idx="1" type="subTitle"/>
          </p:nvPr>
        </p:nvSpPr>
        <p:spPr>
          <a:xfrm>
            <a:off x="677675" y="3538600"/>
            <a:ext cx="4122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" name="Google Shape;47;p2"/>
          <p:cNvSpPr/>
          <p:nvPr/>
        </p:nvSpPr>
        <p:spPr>
          <a:xfrm>
            <a:off x="0" y="4406500"/>
            <a:ext cx="4500600" cy="737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" name="Google Shape;4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1"/>
          <p:cNvGrpSpPr/>
          <p:nvPr/>
        </p:nvGrpSpPr>
        <p:grpSpPr>
          <a:xfrm>
            <a:off x="6750426" y="539231"/>
            <a:ext cx="1680483" cy="1697223"/>
            <a:chOff x="-1042825" y="1873925"/>
            <a:chExt cx="948675" cy="958125"/>
          </a:xfrm>
        </p:grpSpPr>
        <p:sp>
          <p:nvSpPr>
            <p:cNvPr id="240" name="Google Shape;240;p11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11"/>
          <p:cNvSpPr/>
          <p:nvPr/>
        </p:nvSpPr>
        <p:spPr>
          <a:xfrm>
            <a:off x="3713525" y="4118900"/>
            <a:ext cx="5430300" cy="10245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1"/>
          <p:cNvSpPr/>
          <p:nvPr/>
        </p:nvSpPr>
        <p:spPr>
          <a:xfrm>
            <a:off x="-25" y="680101"/>
            <a:ext cx="1462800" cy="146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1"/>
          <p:cNvSpPr txBox="1"/>
          <p:nvPr>
            <p:ph type="title"/>
          </p:nvPr>
        </p:nvSpPr>
        <p:spPr>
          <a:xfrm>
            <a:off x="4723600" y="1540650"/>
            <a:ext cx="3707400" cy="10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" name="Google Shape;259;p11"/>
          <p:cNvSpPr txBox="1"/>
          <p:nvPr>
            <p:ph idx="1" type="subTitle"/>
          </p:nvPr>
        </p:nvSpPr>
        <p:spPr>
          <a:xfrm>
            <a:off x="4723350" y="2571750"/>
            <a:ext cx="3707400" cy="10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260" name="Google Shape;260;p11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1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1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"/>
          <p:cNvSpPr/>
          <p:nvPr/>
        </p:nvSpPr>
        <p:spPr>
          <a:xfrm>
            <a:off x="0" y="2571750"/>
            <a:ext cx="4563300" cy="25716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2"/>
          <p:cNvSpPr txBox="1"/>
          <p:nvPr>
            <p:ph idx="1" type="subTitle"/>
          </p:nvPr>
        </p:nvSpPr>
        <p:spPr>
          <a:xfrm>
            <a:off x="1380375" y="3228025"/>
            <a:ext cx="1986900" cy="10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/>
            </a:lvl9pPr>
          </a:lstStyle>
          <a:p/>
        </p:txBody>
      </p:sp>
      <p:sp>
        <p:nvSpPr>
          <p:cNvPr id="267" name="Google Shape;267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2"/>
          <p:cNvSpPr txBox="1"/>
          <p:nvPr>
            <p:ph type="title"/>
          </p:nvPr>
        </p:nvSpPr>
        <p:spPr>
          <a:xfrm>
            <a:off x="5170425" y="765025"/>
            <a:ext cx="3264300" cy="10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12"/>
          <p:cNvSpPr txBox="1"/>
          <p:nvPr>
            <p:ph idx="2" type="subTitle"/>
          </p:nvPr>
        </p:nvSpPr>
        <p:spPr>
          <a:xfrm>
            <a:off x="6144775" y="1807525"/>
            <a:ext cx="22860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2"/>
          <p:cNvSpPr txBox="1"/>
          <p:nvPr>
            <p:ph idx="3" type="subTitle"/>
          </p:nvPr>
        </p:nvSpPr>
        <p:spPr>
          <a:xfrm>
            <a:off x="6144775" y="2752325"/>
            <a:ext cx="22860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12"/>
          <p:cNvSpPr txBox="1"/>
          <p:nvPr>
            <p:ph idx="4" type="subTitle"/>
          </p:nvPr>
        </p:nvSpPr>
        <p:spPr>
          <a:xfrm>
            <a:off x="6144775" y="3697125"/>
            <a:ext cx="22860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12"/>
          <p:cNvSpPr txBox="1"/>
          <p:nvPr>
            <p:ph hasCustomPrompt="1" idx="5" type="title"/>
          </p:nvPr>
        </p:nvSpPr>
        <p:spPr>
          <a:xfrm>
            <a:off x="5170425" y="1807525"/>
            <a:ext cx="630900" cy="384000"/>
          </a:xfrm>
          <a:prstGeom prst="rect">
            <a:avLst/>
          </a:prstGeom>
          <a:noFill/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3" name="Google Shape;273;p12"/>
          <p:cNvSpPr txBox="1"/>
          <p:nvPr>
            <p:ph hasCustomPrompt="1" idx="6" type="title"/>
          </p:nvPr>
        </p:nvSpPr>
        <p:spPr>
          <a:xfrm>
            <a:off x="5170425" y="2754275"/>
            <a:ext cx="630900" cy="384000"/>
          </a:xfrm>
          <a:prstGeom prst="rect">
            <a:avLst/>
          </a:prstGeom>
          <a:noFill/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2"/>
          <p:cNvSpPr txBox="1"/>
          <p:nvPr>
            <p:ph hasCustomPrompt="1" idx="7" type="title"/>
          </p:nvPr>
        </p:nvSpPr>
        <p:spPr>
          <a:xfrm>
            <a:off x="5170425" y="3701025"/>
            <a:ext cx="630900" cy="384000"/>
          </a:xfrm>
          <a:prstGeom prst="rect">
            <a:avLst/>
          </a:prstGeom>
          <a:noFill/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75" name="Google Shape;275;p12"/>
          <p:cNvGrpSpPr/>
          <p:nvPr/>
        </p:nvGrpSpPr>
        <p:grpSpPr>
          <a:xfrm>
            <a:off x="2548104" y="530075"/>
            <a:ext cx="1152640" cy="1164122"/>
            <a:chOff x="-1042825" y="1873925"/>
            <a:chExt cx="948675" cy="958125"/>
          </a:xfrm>
        </p:grpSpPr>
        <p:sp>
          <p:nvSpPr>
            <p:cNvPr id="276" name="Google Shape;276;p12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2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2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2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2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2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2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13"/>
          <p:cNvGrpSpPr/>
          <p:nvPr/>
        </p:nvGrpSpPr>
        <p:grpSpPr>
          <a:xfrm>
            <a:off x="454320" y="1079994"/>
            <a:ext cx="1326248" cy="1339459"/>
            <a:chOff x="-1042825" y="1873925"/>
            <a:chExt cx="948675" cy="958125"/>
          </a:xfrm>
        </p:grpSpPr>
        <p:sp>
          <p:nvSpPr>
            <p:cNvPr id="298" name="Google Shape;298;p13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13"/>
          <p:cNvSpPr txBox="1"/>
          <p:nvPr>
            <p:ph type="title"/>
          </p:nvPr>
        </p:nvSpPr>
        <p:spPr>
          <a:xfrm>
            <a:off x="1204025" y="1476750"/>
            <a:ext cx="31524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5" name="Google Shape;315;p13"/>
          <p:cNvSpPr txBox="1"/>
          <p:nvPr>
            <p:ph idx="1" type="subTitle"/>
          </p:nvPr>
        </p:nvSpPr>
        <p:spPr>
          <a:xfrm>
            <a:off x="1210775" y="3349225"/>
            <a:ext cx="3138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grpSp>
        <p:nvGrpSpPr>
          <p:cNvPr id="316" name="Google Shape;316;p13"/>
          <p:cNvGrpSpPr/>
          <p:nvPr/>
        </p:nvGrpSpPr>
        <p:grpSpPr>
          <a:xfrm>
            <a:off x="0" y="3949645"/>
            <a:ext cx="1193923" cy="1193958"/>
            <a:chOff x="0" y="3441250"/>
            <a:chExt cx="1702200" cy="1702250"/>
          </a:xfrm>
        </p:grpSpPr>
        <p:sp>
          <p:nvSpPr>
            <p:cNvPr id="317" name="Google Shape;317;p13"/>
            <p:cNvSpPr/>
            <p:nvPr/>
          </p:nvSpPr>
          <p:spPr>
            <a:xfrm>
              <a:off x="0" y="4292400"/>
              <a:ext cx="851100" cy="851100"/>
            </a:xfrm>
            <a:prstGeom prst="rect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851100" y="429240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0" y="344125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Google Shape;320;p13"/>
          <p:cNvSpPr/>
          <p:nvPr/>
        </p:nvSpPr>
        <p:spPr>
          <a:xfrm>
            <a:off x="7954775" y="680100"/>
            <a:ext cx="1189200" cy="118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3"/>
          <p:cNvSpPr/>
          <p:nvPr/>
        </p:nvSpPr>
        <p:spPr>
          <a:xfrm>
            <a:off x="7954775" y="1869300"/>
            <a:ext cx="1189200" cy="1189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3"/>
          <p:cNvSpPr/>
          <p:nvPr/>
        </p:nvSpPr>
        <p:spPr>
          <a:xfrm>
            <a:off x="6765575" y="680100"/>
            <a:ext cx="1189200" cy="11892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3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3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3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14"/>
          <p:cNvGrpSpPr/>
          <p:nvPr/>
        </p:nvGrpSpPr>
        <p:grpSpPr>
          <a:xfrm>
            <a:off x="853820" y="1931644"/>
            <a:ext cx="1326248" cy="1339459"/>
            <a:chOff x="-1042825" y="1873925"/>
            <a:chExt cx="948675" cy="958125"/>
          </a:xfrm>
        </p:grpSpPr>
        <p:sp>
          <p:nvSpPr>
            <p:cNvPr id="329" name="Google Shape;329;p14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14"/>
          <p:cNvSpPr/>
          <p:nvPr/>
        </p:nvSpPr>
        <p:spPr>
          <a:xfrm>
            <a:off x="1689600" y="1749550"/>
            <a:ext cx="5736300" cy="17037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4"/>
          <p:cNvSpPr txBox="1"/>
          <p:nvPr>
            <p:ph hasCustomPrompt="1" type="title"/>
          </p:nvPr>
        </p:nvSpPr>
        <p:spPr>
          <a:xfrm>
            <a:off x="2100300" y="1882725"/>
            <a:ext cx="4915200" cy="14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14"/>
          <p:cNvSpPr/>
          <p:nvPr/>
        </p:nvSpPr>
        <p:spPr>
          <a:xfrm flipH="1">
            <a:off x="-23" y="680145"/>
            <a:ext cx="644700" cy="64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4"/>
          <p:cNvSpPr/>
          <p:nvPr/>
        </p:nvSpPr>
        <p:spPr>
          <a:xfrm flipH="1">
            <a:off x="-23" y="1324543"/>
            <a:ext cx="644700" cy="6447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4"/>
          <p:cNvSpPr/>
          <p:nvPr/>
        </p:nvSpPr>
        <p:spPr>
          <a:xfrm flipH="1">
            <a:off x="644450" y="680145"/>
            <a:ext cx="644700" cy="6447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4"/>
          <p:cNvSpPr txBox="1"/>
          <p:nvPr>
            <p:ph idx="1" type="subTitle"/>
          </p:nvPr>
        </p:nvSpPr>
        <p:spPr>
          <a:xfrm>
            <a:off x="1689600" y="3453250"/>
            <a:ext cx="5736300" cy="7926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14"/>
          <p:cNvSpPr/>
          <p:nvPr/>
        </p:nvSpPr>
        <p:spPr>
          <a:xfrm flipH="1">
            <a:off x="6710376" y="680102"/>
            <a:ext cx="2433600" cy="24336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4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4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4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5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5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5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16"/>
          <p:cNvGrpSpPr/>
          <p:nvPr/>
        </p:nvGrpSpPr>
        <p:grpSpPr>
          <a:xfrm>
            <a:off x="379486" y="3904690"/>
            <a:ext cx="847926" cy="856372"/>
            <a:chOff x="-1042825" y="1873925"/>
            <a:chExt cx="948675" cy="958125"/>
          </a:xfrm>
        </p:grpSpPr>
        <p:sp>
          <p:nvSpPr>
            <p:cNvPr id="363" name="Google Shape;363;p16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16"/>
          <p:cNvSpPr/>
          <p:nvPr/>
        </p:nvSpPr>
        <p:spPr>
          <a:xfrm>
            <a:off x="0" y="4605650"/>
            <a:ext cx="537900" cy="5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6"/>
          <p:cNvSpPr txBox="1"/>
          <p:nvPr>
            <p:ph type="title"/>
          </p:nvPr>
        </p:nvSpPr>
        <p:spPr>
          <a:xfrm>
            <a:off x="608725" y="8086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16"/>
          <p:cNvSpPr txBox="1"/>
          <p:nvPr>
            <p:ph hasCustomPrompt="1" idx="2" type="title"/>
          </p:nvPr>
        </p:nvSpPr>
        <p:spPr>
          <a:xfrm>
            <a:off x="729177" y="1702700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2" name="Google Shape;382;p16"/>
          <p:cNvSpPr txBox="1"/>
          <p:nvPr>
            <p:ph idx="1" type="subTitle"/>
          </p:nvPr>
        </p:nvSpPr>
        <p:spPr>
          <a:xfrm>
            <a:off x="1039850" y="19988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3" name="Google Shape;383;p16"/>
          <p:cNvSpPr txBox="1"/>
          <p:nvPr>
            <p:ph idx="3" type="subTitle"/>
          </p:nvPr>
        </p:nvSpPr>
        <p:spPr>
          <a:xfrm>
            <a:off x="1039850" y="23462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84" name="Google Shape;384;p16"/>
          <p:cNvSpPr txBox="1"/>
          <p:nvPr>
            <p:ph idx="4" type="subTitle"/>
          </p:nvPr>
        </p:nvSpPr>
        <p:spPr>
          <a:xfrm>
            <a:off x="3652275" y="19988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5" name="Google Shape;385;p16"/>
          <p:cNvSpPr txBox="1"/>
          <p:nvPr>
            <p:ph idx="5" type="subTitle"/>
          </p:nvPr>
        </p:nvSpPr>
        <p:spPr>
          <a:xfrm>
            <a:off x="3652275" y="23462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86" name="Google Shape;386;p16"/>
          <p:cNvSpPr txBox="1"/>
          <p:nvPr>
            <p:ph hasCustomPrompt="1" idx="6" type="title"/>
          </p:nvPr>
        </p:nvSpPr>
        <p:spPr>
          <a:xfrm>
            <a:off x="3341852" y="1702700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7" name="Google Shape;387;p16"/>
          <p:cNvSpPr txBox="1"/>
          <p:nvPr>
            <p:ph idx="7" type="subTitle"/>
          </p:nvPr>
        </p:nvSpPr>
        <p:spPr>
          <a:xfrm>
            <a:off x="6261100" y="19988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8" name="Google Shape;388;p16"/>
          <p:cNvSpPr txBox="1"/>
          <p:nvPr>
            <p:ph idx="8" type="subTitle"/>
          </p:nvPr>
        </p:nvSpPr>
        <p:spPr>
          <a:xfrm>
            <a:off x="6261100" y="23462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89" name="Google Shape;389;p16"/>
          <p:cNvSpPr txBox="1"/>
          <p:nvPr>
            <p:ph hasCustomPrompt="1" idx="9" type="title"/>
          </p:nvPr>
        </p:nvSpPr>
        <p:spPr>
          <a:xfrm>
            <a:off x="5950677" y="1702700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0" name="Google Shape;390;p16"/>
          <p:cNvSpPr txBox="1"/>
          <p:nvPr>
            <p:ph idx="13" type="subTitle"/>
          </p:nvPr>
        </p:nvSpPr>
        <p:spPr>
          <a:xfrm>
            <a:off x="1039850" y="3961375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91" name="Google Shape;391;p16"/>
          <p:cNvSpPr txBox="1"/>
          <p:nvPr>
            <p:ph idx="14" type="subTitle"/>
          </p:nvPr>
        </p:nvSpPr>
        <p:spPr>
          <a:xfrm>
            <a:off x="1039850" y="3613975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2" name="Google Shape;392;p16"/>
          <p:cNvSpPr txBox="1"/>
          <p:nvPr>
            <p:ph hasCustomPrompt="1" idx="15" type="title"/>
          </p:nvPr>
        </p:nvSpPr>
        <p:spPr>
          <a:xfrm>
            <a:off x="729177" y="3317875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16"/>
          <p:cNvSpPr txBox="1"/>
          <p:nvPr>
            <p:ph idx="16" type="subTitle"/>
          </p:nvPr>
        </p:nvSpPr>
        <p:spPr>
          <a:xfrm>
            <a:off x="3652275" y="3613975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4" name="Google Shape;394;p16"/>
          <p:cNvSpPr txBox="1"/>
          <p:nvPr>
            <p:ph idx="17" type="subTitle"/>
          </p:nvPr>
        </p:nvSpPr>
        <p:spPr>
          <a:xfrm>
            <a:off x="3652275" y="3961375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95" name="Google Shape;395;p16"/>
          <p:cNvSpPr txBox="1"/>
          <p:nvPr>
            <p:ph hasCustomPrompt="1" idx="18" type="title"/>
          </p:nvPr>
        </p:nvSpPr>
        <p:spPr>
          <a:xfrm>
            <a:off x="3341852" y="3317875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6" name="Google Shape;396;p16"/>
          <p:cNvSpPr txBox="1"/>
          <p:nvPr>
            <p:ph idx="19" type="subTitle"/>
          </p:nvPr>
        </p:nvSpPr>
        <p:spPr>
          <a:xfrm>
            <a:off x="6261100" y="3613975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7" name="Google Shape;397;p16"/>
          <p:cNvSpPr txBox="1"/>
          <p:nvPr>
            <p:ph idx="20" type="subTitle"/>
          </p:nvPr>
        </p:nvSpPr>
        <p:spPr>
          <a:xfrm>
            <a:off x="6261100" y="3961375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98" name="Google Shape;398;p16"/>
          <p:cNvSpPr txBox="1"/>
          <p:nvPr>
            <p:ph hasCustomPrompt="1" idx="21" type="title"/>
          </p:nvPr>
        </p:nvSpPr>
        <p:spPr>
          <a:xfrm>
            <a:off x="5950677" y="3317875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9" name="Google Shape;399;p16"/>
          <p:cNvSpPr/>
          <p:nvPr/>
        </p:nvSpPr>
        <p:spPr>
          <a:xfrm>
            <a:off x="7970750" y="680100"/>
            <a:ext cx="1189200" cy="118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6"/>
          <p:cNvSpPr/>
          <p:nvPr/>
        </p:nvSpPr>
        <p:spPr>
          <a:xfrm>
            <a:off x="7970750" y="1869300"/>
            <a:ext cx="1189200" cy="1189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6"/>
          <p:cNvSpPr/>
          <p:nvPr/>
        </p:nvSpPr>
        <p:spPr>
          <a:xfrm>
            <a:off x="6781550" y="680100"/>
            <a:ext cx="1189200" cy="11892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6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6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16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7"/>
          <p:cNvSpPr/>
          <p:nvPr/>
        </p:nvSpPr>
        <p:spPr>
          <a:xfrm>
            <a:off x="-7850" y="2972075"/>
            <a:ext cx="9144000" cy="21714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17"/>
          <p:cNvGrpSpPr/>
          <p:nvPr/>
        </p:nvGrpSpPr>
        <p:grpSpPr>
          <a:xfrm>
            <a:off x="7448920" y="998169"/>
            <a:ext cx="1326248" cy="1339459"/>
            <a:chOff x="-1042825" y="1873925"/>
            <a:chExt cx="948675" cy="958125"/>
          </a:xfrm>
        </p:grpSpPr>
        <p:sp>
          <p:nvSpPr>
            <p:cNvPr id="409" name="Google Shape;409;p17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7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17"/>
          <p:cNvSpPr txBox="1"/>
          <p:nvPr>
            <p:ph type="title"/>
          </p:nvPr>
        </p:nvSpPr>
        <p:spPr>
          <a:xfrm>
            <a:off x="705250" y="9981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17"/>
          <p:cNvSpPr txBox="1"/>
          <p:nvPr>
            <p:ph idx="1" type="subTitle"/>
          </p:nvPr>
        </p:nvSpPr>
        <p:spPr>
          <a:xfrm>
            <a:off x="715150" y="3255475"/>
            <a:ext cx="24051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7" name="Google Shape;427;p17"/>
          <p:cNvSpPr txBox="1"/>
          <p:nvPr>
            <p:ph idx="2" type="subTitle"/>
          </p:nvPr>
        </p:nvSpPr>
        <p:spPr>
          <a:xfrm>
            <a:off x="3369450" y="3255475"/>
            <a:ext cx="24051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8" name="Google Shape;428;p17"/>
          <p:cNvSpPr txBox="1"/>
          <p:nvPr>
            <p:ph idx="3" type="subTitle"/>
          </p:nvPr>
        </p:nvSpPr>
        <p:spPr>
          <a:xfrm>
            <a:off x="6023750" y="3255475"/>
            <a:ext cx="24051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9" name="Google Shape;429;p17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7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17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2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8"/>
          <p:cNvSpPr txBox="1"/>
          <p:nvPr>
            <p:ph type="title"/>
          </p:nvPr>
        </p:nvSpPr>
        <p:spPr>
          <a:xfrm>
            <a:off x="717425" y="11251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5" name="Google Shape;435;p18"/>
          <p:cNvSpPr txBox="1"/>
          <p:nvPr>
            <p:ph idx="1" type="subTitle"/>
          </p:nvPr>
        </p:nvSpPr>
        <p:spPr>
          <a:xfrm>
            <a:off x="715125" y="2111000"/>
            <a:ext cx="2280900" cy="13716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6" name="Google Shape;436;p18"/>
          <p:cNvSpPr txBox="1"/>
          <p:nvPr>
            <p:ph idx="2" type="subTitle"/>
          </p:nvPr>
        </p:nvSpPr>
        <p:spPr>
          <a:xfrm>
            <a:off x="3431525" y="2111000"/>
            <a:ext cx="2280900" cy="13716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7" name="Google Shape;437;p18"/>
          <p:cNvSpPr txBox="1"/>
          <p:nvPr>
            <p:ph idx="3" type="subTitle"/>
          </p:nvPr>
        </p:nvSpPr>
        <p:spPr>
          <a:xfrm>
            <a:off x="6147926" y="2111000"/>
            <a:ext cx="2280900" cy="13716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8" name="Google Shape;438;p18"/>
          <p:cNvSpPr/>
          <p:nvPr/>
        </p:nvSpPr>
        <p:spPr>
          <a:xfrm>
            <a:off x="8525900" y="680100"/>
            <a:ext cx="622200" cy="6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8"/>
          <p:cNvSpPr/>
          <p:nvPr/>
        </p:nvSpPr>
        <p:spPr>
          <a:xfrm>
            <a:off x="8525900" y="1302400"/>
            <a:ext cx="622200" cy="622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8"/>
          <p:cNvSpPr/>
          <p:nvPr/>
        </p:nvSpPr>
        <p:spPr>
          <a:xfrm>
            <a:off x="7903600" y="680100"/>
            <a:ext cx="622200" cy="6222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8"/>
          <p:cNvSpPr/>
          <p:nvPr/>
        </p:nvSpPr>
        <p:spPr>
          <a:xfrm>
            <a:off x="11" y="4604100"/>
            <a:ext cx="539400" cy="5394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8"/>
          <p:cNvSpPr/>
          <p:nvPr/>
        </p:nvSpPr>
        <p:spPr>
          <a:xfrm>
            <a:off x="539405" y="4291325"/>
            <a:ext cx="312900" cy="3129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18"/>
          <p:cNvGrpSpPr/>
          <p:nvPr/>
        </p:nvGrpSpPr>
        <p:grpSpPr>
          <a:xfrm>
            <a:off x="7803548" y="3801764"/>
            <a:ext cx="1114124" cy="1125222"/>
            <a:chOff x="-1042825" y="1873925"/>
            <a:chExt cx="948675" cy="958125"/>
          </a:xfrm>
        </p:grpSpPr>
        <p:sp>
          <p:nvSpPr>
            <p:cNvPr id="444" name="Google Shape;444;p18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8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8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8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8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8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18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8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18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CUSTOM_2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19"/>
          <p:cNvGrpSpPr/>
          <p:nvPr/>
        </p:nvGrpSpPr>
        <p:grpSpPr>
          <a:xfrm>
            <a:off x="717218" y="3839723"/>
            <a:ext cx="756853" cy="764392"/>
            <a:chOff x="-1042825" y="1873925"/>
            <a:chExt cx="948675" cy="958125"/>
          </a:xfrm>
        </p:grpSpPr>
        <p:sp>
          <p:nvSpPr>
            <p:cNvPr id="466" name="Google Shape;466;p19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2" name="Google Shape;482;p19"/>
          <p:cNvSpPr/>
          <p:nvPr/>
        </p:nvSpPr>
        <p:spPr>
          <a:xfrm>
            <a:off x="0" y="680100"/>
            <a:ext cx="686400" cy="68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9"/>
          <p:cNvSpPr/>
          <p:nvPr/>
        </p:nvSpPr>
        <p:spPr>
          <a:xfrm>
            <a:off x="686350" y="680100"/>
            <a:ext cx="686400" cy="686400"/>
          </a:xfrm>
          <a:prstGeom prst="rect">
            <a:avLst/>
          </a:prstGeom>
          <a:solidFill>
            <a:srgbClr val="2634F9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9"/>
          <p:cNvSpPr/>
          <p:nvPr/>
        </p:nvSpPr>
        <p:spPr>
          <a:xfrm>
            <a:off x="0" y="1366450"/>
            <a:ext cx="686400" cy="6864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9"/>
          <p:cNvSpPr/>
          <p:nvPr/>
        </p:nvSpPr>
        <p:spPr>
          <a:xfrm>
            <a:off x="1372750" y="1366450"/>
            <a:ext cx="337500" cy="3375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9"/>
          <p:cNvSpPr/>
          <p:nvPr/>
        </p:nvSpPr>
        <p:spPr>
          <a:xfrm>
            <a:off x="8457600" y="4457100"/>
            <a:ext cx="686400" cy="68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9"/>
          <p:cNvSpPr/>
          <p:nvPr/>
        </p:nvSpPr>
        <p:spPr>
          <a:xfrm>
            <a:off x="7771200" y="4457100"/>
            <a:ext cx="686400" cy="6864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9"/>
          <p:cNvSpPr txBox="1"/>
          <p:nvPr>
            <p:ph type="title"/>
          </p:nvPr>
        </p:nvSpPr>
        <p:spPr>
          <a:xfrm>
            <a:off x="713100" y="1777500"/>
            <a:ext cx="3712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19"/>
          <p:cNvSpPr txBox="1"/>
          <p:nvPr>
            <p:ph idx="1" type="subTitle"/>
          </p:nvPr>
        </p:nvSpPr>
        <p:spPr>
          <a:xfrm>
            <a:off x="718125" y="2353500"/>
            <a:ext cx="37074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800"/>
              </a:spcBef>
              <a:spcAft>
                <a:spcPts val="800"/>
              </a:spcAft>
              <a:buNone/>
              <a:defRPr sz="1600"/>
            </a:lvl9pPr>
          </a:lstStyle>
          <a:p/>
        </p:txBody>
      </p:sp>
      <p:sp>
        <p:nvSpPr>
          <p:cNvPr id="490" name="Google Shape;490;p19"/>
          <p:cNvSpPr txBox="1"/>
          <p:nvPr>
            <p:ph idx="2" type="subTitle"/>
          </p:nvPr>
        </p:nvSpPr>
        <p:spPr>
          <a:xfrm>
            <a:off x="5893100" y="1145738"/>
            <a:ext cx="18561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1" name="Google Shape;491;p19"/>
          <p:cNvSpPr txBox="1"/>
          <p:nvPr>
            <p:ph idx="3" type="subTitle"/>
          </p:nvPr>
        </p:nvSpPr>
        <p:spPr>
          <a:xfrm>
            <a:off x="5893100" y="1714638"/>
            <a:ext cx="2048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492" name="Google Shape;492;p19"/>
          <p:cNvSpPr txBox="1"/>
          <p:nvPr>
            <p:ph idx="4" type="subTitle"/>
          </p:nvPr>
        </p:nvSpPr>
        <p:spPr>
          <a:xfrm>
            <a:off x="5893100" y="2399329"/>
            <a:ext cx="2048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493" name="Google Shape;493;p19"/>
          <p:cNvSpPr txBox="1"/>
          <p:nvPr>
            <p:ph idx="5" type="subTitle"/>
          </p:nvPr>
        </p:nvSpPr>
        <p:spPr>
          <a:xfrm>
            <a:off x="5893100" y="3087321"/>
            <a:ext cx="2048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494" name="Google Shape;494;p19"/>
          <p:cNvSpPr txBox="1"/>
          <p:nvPr>
            <p:ph idx="6" type="subTitle"/>
          </p:nvPr>
        </p:nvSpPr>
        <p:spPr>
          <a:xfrm>
            <a:off x="5893100" y="3775313"/>
            <a:ext cx="2048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495" name="Google Shape;495;p19"/>
          <p:cNvSpPr txBox="1"/>
          <p:nvPr>
            <p:ph hasCustomPrompt="1" idx="7" type="title"/>
          </p:nvPr>
        </p:nvSpPr>
        <p:spPr>
          <a:xfrm>
            <a:off x="5185750" y="1711338"/>
            <a:ext cx="576000" cy="576000"/>
          </a:xfrm>
          <a:prstGeom prst="rect">
            <a:avLst/>
          </a:prstGeom>
          <a:solidFill>
            <a:srgbClr val="2634F9">
              <a:alpha val="3073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6" name="Google Shape;496;p19"/>
          <p:cNvSpPr txBox="1"/>
          <p:nvPr>
            <p:ph hasCustomPrompt="1" idx="8" type="title"/>
          </p:nvPr>
        </p:nvSpPr>
        <p:spPr>
          <a:xfrm>
            <a:off x="5185750" y="2399329"/>
            <a:ext cx="576000" cy="576000"/>
          </a:xfrm>
          <a:prstGeom prst="rect">
            <a:avLst/>
          </a:prstGeom>
          <a:solidFill>
            <a:srgbClr val="2634F9">
              <a:alpha val="3073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7" name="Google Shape;497;p19"/>
          <p:cNvSpPr txBox="1"/>
          <p:nvPr>
            <p:ph hasCustomPrompt="1" idx="9" type="title"/>
          </p:nvPr>
        </p:nvSpPr>
        <p:spPr>
          <a:xfrm>
            <a:off x="5185750" y="3087321"/>
            <a:ext cx="576000" cy="576000"/>
          </a:xfrm>
          <a:prstGeom prst="rect">
            <a:avLst/>
          </a:prstGeom>
          <a:solidFill>
            <a:srgbClr val="2634F9">
              <a:alpha val="3073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8" name="Google Shape;498;p19"/>
          <p:cNvSpPr txBox="1"/>
          <p:nvPr>
            <p:ph hasCustomPrompt="1" idx="13" type="title"/>
          </p:nvPr>
        </p:nvSpPr>
        <p:spPr>
          <a:xfrm>
            <a:off x="5185750" y="3775313"/>
            <a:ext cx="576000" cy="576000"/>
          </a:xfrm>
          <a:prstGeom prst="rect">
            <a:avLst/>
          </a:prstGeom>
          <a:solidFill>
            <a:srgbClr val="2634F9">
              <a:alpha val="3073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9" name="Google Shape;499;p19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9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19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20"/>
          <p:cNvGrpSpPr/>
          <p:nvPr/>
        </p:nvGrpSpPr>
        <p:grpSpPr>
          <a:xfrm>
            <a:off x="3538841" y="3942626"/>
            <a:ext cx="1098661" cy="1109605"/>
            <a:chOff x="-1042825" y="1873925"/>
            <a:chExt cx="948675" cy="958125"/>
          </a:xfrm>
        </p:grpSpPr>
        <p:sp>
          <p:nvSpPr>
            <p:cNvPr id="505" name="Google Shape;505;p20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1" name="Google Shape;521;p20"/>
          <p:cNvSpPr txBox="1"/>
          <p:nvPr>
            <p:ph idx="1" type="subTitle"/>
          </p:nvPr>
        </p:nvSpPr>
        <p:spPr>
          <a:xfrm>
            <a:off x="3666450" y="3294383"/>
            <a:ext cx="2162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522" name="Google Shape;522;p20"/>
          <p:cNvSpPr txBox="1"/>
          <p:nvPr>
            <p:ph idx="2" type="subTitle"/>
          </p:nvPr>
        </p:nvSpPr>
        <p:spPr>
          <a:xfrm>
            <a:off x="3670950" y="2946983"/>
            <a:ext cx="2157900" cy="34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3" name="Google Shape;523;p20"/>
          <p:cNvSpPr txBox="1"/>
          <p:nvPr>
            <p:ph idx="3" type="subTitle"/>
          </p:nvPr>
        </p:nvSpPr>
        <p:spPr>
          <a:xfrm>
            <a:off x="3666450" y="4476233"/>
            <a:ext cx="2162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524" name="Google Shape;524;p20"/>
          <p:cNvSpPr txBox="1"/>
          <p:nvPr>
            <p:ph idx="4" type="subTitle"/>
          </p:nvPr>
        </p:nvSpPr>
        <p:spPr>
          <a:xfrm>
            <a:off x="3670950" y="4128833"/>
            <a:ext cx="2157900" cy="34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5" name="Google Shape;525;p20"/>
          <p:cNvSpPr txBox="1"/>
          <p:nvPr>
            <p:ph idx="5" type="subTitle"/>
          </p:nvPr>
        </p:nvSpPr>
        <p:spPr>
          <a:xfrm>
            <a:off x="3666450" y="2112521"/>
            <a:ext cx="2162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526" name="Google Shape;526;p20"/>
          <p:cNvSpPr txBox="1"/>
          <p:nvPr>
            <p:ph idx="6" type="subTitle"/>
          </p:nvPr>
        </p:nvSpPr>
        <p:spPr>
          <a:xfrm>
            <a:off x="3670950" y="1765121"/>
            <a:ext cx="2157900" cy="34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527" name="Google Shape;527;p20"/>
          <p:cNvGrpSpPr/>
          <p:nvPr/>
        </p:nvGrpSpPr>
        <p:grpSpPr>
          <a:xfrm>
            <a:off x="0" y="3441250"/>
            <a:ext cx="2157300" cy="1702250"/>
            <a:chOff x="0" y="3441250"/>
            <a:chExt cx="2157300" cy="1702250"/>
          </a:xfrm>
        </p:grpSpPr>
        <p:sp>
          <p:nvSpPr>
            <p:cNvPr id="528" name="Google Shape;528;p20"/>
            <p:cNvSpPr/>
            <p:nvPr/>
          </p:nvSpPr>
          <p:spPr>
            <a:xfrm>
              <a:off x="0" y="4292400"/>
              <a:ext cx="851100" cy="851100"/>
            </a:xfrm>
            <a:prstGeom prst="rect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51100" y="429240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1702200" y="3837250"/>
              <a:ext cx="455100" cy="455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0" y="344125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" name="Google Shape;532;p20"/>
          <p:cNvSpPr/>
          <p:nvPr/>
        </p:nvSpPr>
        <p:spPr>
          <a:xfrm>
            <a:off x="8292900" y="680100"/>
            <a:ext cx="851100" cy="8511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0"/>
          <p:cNvSpPr/>
          <p:nvPr/>
        </p:nvSpPr>
        <p:spPr>
          <a:xfrm>
            <a:off x="7441750" y="680100"/>
            <a:ext cx="851100" cy="8511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0"/>
          <p:cNvSpPr txBox="1"/>
          <p:nvPr>
            <p:ph type="title"/>
          </p:nvPr>
        </p:nvSpPr>
        <p:spPr>
          <a:xfrm>
            <a:off x="3666275" y="819300"/>
            <a:ext cx="476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20"/>
          <p:cNvSpPr txBox="1"/>
          <p:nvPr>
            <p:ph idx="7" type="subTitle"/>
          </p:nvPr>
        </p:nvSpPr>
        <p:spPr>
          <a:xfrm>
            <a:off x="6268775" y="2112521"/>
            <a:ext cx="2162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536" name="Google Shape;536;p20"/>
          <p:cNvSpPr txBox="1"/>
          <p:nvPr>
            <p:ph idx="8" type="subTitle"/>
          </p:nvPr>
        </p:nvSpPr>
        <p:spPr>
          <a:xfrm>
            <a:off x="6273275" y="1765121"/>
            <a:ext cx="2157900" cy="34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7" name="Google Shape;537;p20"/>
          <p:cNvSpPr txBox="1"/>
          <p:nvPr>
            <p:ph idx="9" type="subTitle"/>
          </p:nvPr>
        </p:nvSpPr>
        <p:spPr>
          <a:xfrm>
            <a:off x="6268775" y="3294383"/>
            <a:ext cx="2162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538" name="Google Shape;538;p20"/>
          <p:cNvSpPr txBox="1"/>
          <p:nvPr>
            <p:ph idx="13" type="subTitle"/>
          </p:nvPr>
        </p:nvSpPr>
        <p:spPr>
          <a:xfrm>
            <a:off x="6273275" y="2946983"/>
            <a:ext cx="2157900" cy="34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9" name="Google Shape;539;p20"/>
          <p:cNvSpPr txBox="1"/>
          <p:nvPr>
            <p:ph idx="14" type="subTitle"/>
          </p:nvPr>
        </p:nvSpPr>
        <p:spPr>
          <a:xfrm>
            <a:off x="6268775" y="4476233"/>
            <a:ext cx="2162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540" name="Google Shape;540;p20"/>
          <p:cNvSpPr txBox="1"/>
          <p:nvPr>
            <p:ph idx="15" type="subTitle"/>
          </p:nvPr>
        </p:nvSpPr>
        <p:spPr>
          <a:xfrm>
            <a:off x="6273275" y="4128833"/>
            <a:ext cx="2157900" cy="34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41" name="Google Shape;541;p20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0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20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75" y="3399425"/>
            <a:ext cx="9144000" cy="1744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p3"/>
          <p:cNvGrpSpPr/>
          <p:nvPr/>
        </p:nvGrpSpPr>
        <p:grpSpPr>
          <a:xfrm>
            <a:off x="337900" y="1004825"/>
            <a:ext cx="948675" cy="958125"/>
            <a:chOff x="-1042825" y="1873925"/>
            <a:chExt cx="948675" cy="958125"/>
          </a:xfrm>
        </p:grpSpPr>
        <p:sp>
          <p:nvSpPr>
            <p:cNvPr id="54" name="Google Shape;54;p3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3"/>
          <p:cNvSpPr txBox="1"/>
          <p:nvPr>
            <p:ph type="ctrTitle"/>
          </p:nvPr>
        </p:nvSpPr>
        <p:spPr>
          <a:xfrm>
            <a:off x="713100" y="1055750"/>
            <a:ext cx="4122300" cy="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71" name="Google Shape;71;p3"/>
          <p:cNvSpPr txBox="1"/>
          <p:nvPr/>
        </p:nvSpPr>
        <p:spPr>
          <a:xfrm>
            <a:off x="720025" y="3554363"/>
            <a:ext cx="3428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1"/>
          <p:cNvSpPr/>
          <p:nvPr/>
        </p:nvSpPr>
        <p:spPr>
          <a:xfrm>
            <a:off x="7681200" y="680101"/>
            <a:ext cx="1462800" cy="146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7" name="Google Shape;547;p21"/>
          <p:cNvGrpSpPr/>
          <p:nvPr/>
        </p:nvGrpSpPr>
        <p:grpSpPr>
          <a:xfrm>
            <a:off x="187972" y="868034"/>
            <a:ext cx="999809" cy="1009672"/>
            <a:chOff x="-1042825" y="1873925"/>
            <a:chExt cx="948675" cy="958125"/>
          </a:xfrm>
        </p:grpSpPr>
        <p:sp>
          <p:nvSpPr>
            <p:cNvPr id="548" name="Google Shape;548;p21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1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1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4" name="Google Shape;564;p21"/>
          <p:cNvSpPr/>
          <p:nvPr/>
        </p:nvSpPr>
        <p:spPr>
          <a:xfrm>
            <a:off x="-7300" y="3141275"/>
            <a:ext cx="7070700" cy="2002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1"/>
          <p:cNvSpPr txBox="1"/>
          <p:nvPr>
            <p:ph type="title"/>
          </p:nvPr>
        </p:nvSpPr>
        <p:spPr>
          <a:xfrm>
            <a:off x="1187775" y="868025"/>
            <a:ext cx="41787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6" name="Google Shape;566;p21"/>
          <p:cNvSpPr txBox="1"/>
          <p:nvPr>
            <p:ph idx="1" type="subTitle"/>
          </p:nvPr>
        </p:nvSpPr>
        <p:spPr>
          <a:xfrm>
            <a:off x="729275" y="1733000"/>
            <a:ext cx="19386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7" name="Google Shape;567;p21"/>
          <p:cNvSpPr txBox="1"/>
          <p:nvPr>
            <p:ph idx="2" type="subTitle"/>
          </p:nvPr>
        </p:nvSpPr>
        <p:spPr>
          <a:xfrm>
            <a:off x="729275" y="2323038"/>
            <a:ext cx="21489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568" name="Google Shape;568;p21"/>
          <p:cNvSpPr txBox="1"/>
          <p:nvPr>
            <p:ph idx="3" type="subTitle"/>
          </p:nvPr>
        </p:nvSpPr>
        <p:spPr>
          <a:xfrm>
            <a:off x="3088575" y="2323038"/>
            <a:ext cx="21489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569" name="Google Shape;569;p21"/>
          <p:cNvSpPr txBox="1"/>
          <p:nvPr>
            <p:ph idx="4" type="subTitle"/>
          </p:nvPr>
        </p:nvSpPr>
        <p:spPr>
          <a:xfrm>
            <a:off x="729275" y="3488950"/>
            <a:ext cx="19386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0" name="Google Shape;570;p21"/>
          <p:cNvSpPr txBox="1"/>
          <p:nvPr>
            <p:ph idx="5" type="subTitle"/>
          </p:nvPr>
        </p:nvSpPr>
        <p:spPr>
          <a:xfrm>
            <a:off x="729275" y="3909300"/>
            <a:ext cx="21489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571" name="Google Shape;571;p21"/>
          <p:cNvSpPr txBox="1"/>
          <p:nvPr>
            <p:ph idx="6" type="subTitle"/>
          </p:nvPr>
        </p:nvSpPr>
        <p:spPr>
          <a:xfrm>
            <a:off x="3088575" y="3909300"/>
            <a:ext cx="21489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572" name="Google Shape;572;p21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1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21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7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2"/>
          <p:cNvSpPr/>
          <p:nvPr/>
        </p:nvSpPr>
        <p:spPr>
          <a:xfrm>
            <a:off x="0" y="680099"/>
            <a:ext cx="1572600" cy="15726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2"/>
          <p:cNvSpPr/>
          <p:nvPr/>
        </p:nvSpPr>
        <p:spPr>
          <a:xfrm>
            <a:off x="4531925" y="7850"/>
            <a:ext cx="4612200" cy="51435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9" name="Google Shape;579;p22"/>
          <p:cNvGrpSpPr/>
          <p:nvPr/>
        </p:nvGrpSpPr>
        <p:grpSpPr>
          <a:xfrm>
            <a:off x="7305394" y="865384"/>
            <a:ext cx="1125508" cy="1136719"/>
            <a:chOff x="-1042825" y="1873925"/>
            <a:chExt cx="948675" cy="958125"/>
          </a:xfrm>
        </p:grpSpPr>
        <p:sp>
          <p:nvSpPr>
            <p:cNvPr id="580" name="Google Shape;580;p22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6" name="Google Shape;596;p22"/>
          <p:cNvSpPr/>
          <p:nvPr/>
        </p:nvSpPr>
        <p:spPr>
          <a:xfrm>
            <a:off x="8607725" y="4602000"/>
            <a:ext cx="536400" cy="53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2"/>
          <p:cNvSpPr txBox="1"/>
          <p:nvPr>
            <p:ph type="title"/>
          </p:nvPr>
        </p:nvSpPr>
        <p:spPr>
          <a:xfrm>
            <a:off x="713100" y="1146400"/>
            <a:ext cx="26061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22"/>
          <p:cNvSpPr txBox="1"/>
          <p:nvPr>
            <p:ph idx="1" type="subTitle"/>
          </p:nvPr>
        </p:nvSpPr>
        <p:spPr>
          <a:xfrm>
            <a:off x="741450" y="248005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9" name="Google Shape;599;p22"/>
          <p:cNvSpPr txBox="1"/>
          <p:nvPr>
            <p:ph idx="2" type="subTitle"/>
          </p:nvPr>
        </p:nvSpPr>
        <p:spPr>
          <a:xfrm>
            <a:off x="698513" y="3029250"/>
            <a:ext cx="18561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600" name="Google Shape;600;p22"/>
          <p:cNvSpPr txBox="1"/>
          <p:nvPr>
            <p:ph idx="3" type="subTitle"/>
          </p:nvPr>
        </p:nvSpPr>
        <p:spPr>
          <a:xfrm>
            <a:off x="698513" y="36693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1" name="Google Shape;601;p22"/>
          <p:cNvSpPr txBox="1"/>
          <p:nvPr>
            <p:ph idx="4" type="subTitle"/>
          </p:nvPr>
        </p:nvSpPr>
        <p:spPr>
          <a:xfrm>
            <a:off x="698513" y="4016700"/>
            <a:ext cx="18561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602" name="Google Shape;602;p22"/>
          <p:cNvSpPr txBox="1"/>
          <p:nvPr>
            <p:ph idx="5" type="subTitle"/>
          </p:nvPr>
        </p:nvSpPr>
        <p:spPr>
          <a:xfrm>
            <a:off x="6574800" y="18400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3" name="Google Shape;603;p22"/>
          <p:cNvSpPr txBox="1"/>
          <p:nvPr>
            <p:ph idx="6" type="subTitle"/>
          </p:nvPr>
        </p:nvSpPr>
        <p:spPr>
          <a:xfrm>
            <a:off x="6574800" y="2187400"/>
            <a:ext cx="18561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604" name="Google Shape;604;p22"/>
          <p:cNvSpPr txBox="1"/>
          <p:nvPr>
            <p:ph idx="7" type="subTitle"/>
          </p:nvPr>
        </p:nvSpPr>
        <p:spPr>
          <a:xfrm>
            <a:off x="6574800" y="33219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5" name="Google Shape;605;p22"/>
          <p:cNvSpPr txBox="1"/>
          <p:nvPr>
            <p:ph idx="8" type="subTitle"/>
          </p:nvPr>
        </p:nvSpPr>
        <p:spPr>
          <a:xfrm>
            <a:off x="6574800" y="3669300"/>
            <a:ext cx="18561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606" name="Google Shape;606;p22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2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22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4"/>
          <p:cNvGrpSpPr/>
          <p:nvPr/>
        </p:nvGrpSpPr>
        <p:grpSpPr>
          <a:xfrm>
            <a:off x="5428006" y="3407527"/>
            <a:ext cx="1625744" cy="1642035"/>
            <a:chOff x="-1042825" y="1873925"/>
            <a:chExt cx="948675" cy="958125"/>
          </a:xfrm>
        </p:grpSpPr>
        <p:sp>
          <p:nvSpPr>
            <p:cNvPr id="78" name="Google Shape;78;p4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4"/>
          <p:cNvSpPr/>
          <p:nvPr/>
        </p:nvSpPr>
        <p:spPr>
          <a:xfrm>
            <a:off x="7159900" y="1977150"/>
            <a:ext cx="1984200" cy="13395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"/>
          <p:cNvSpPr/>
          <p:nvPr/>
        </p:nvSpPr>
        <p:spPr>
          <a:xfrm>
            <a:off x="0" y="-3200"/>
            <a:ext cx="7587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"/>
          <p:cNvSpPr/>
          <p:nvPr/>
        </p:nvSpPr>
        <p:spPr>
          <a:xfrm flipH="1" rot="10800000">
            <a:off x="8151938" y="988650"/>
            <a:ext cx="992100" cy="98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"/>
          <p:cNvSpPr/>
          <p:nvPr/>
        </p:nvSpPr>
        <p:spPr>
          <a:xfrm>
            <a:off x="7159900" y="3316694"/>
            <a:ext cx="1984200" cy="182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"/>
          <p:cNvSpPr txBox="1"/>
          <p:nvPr>
            <p:ph type="title"/>
          </p:nvPr>
        </p:nvSpPr>
        <p:spPr>
          <a:xfrm>
            <a:off x="1098125" y="1897625"/>
            <a:ext cx="31524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9" name="Google Shape;99;p4"/>
          <p:cNvSpPr txBox="1"/>
          <p:nvPr>
            <p:ph idx="1" type="subTitle"/>
          </p:nvPr>
        </p:nvSpPr>
        <p:spPr>
          <a:xfrm>
            <a:off x="1111600" y="2565725"/>
            <a:ext cx="3138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4"/>
          <p:cNvSpPr txBox="1"/>
          <p:nvPr>
            <p:ph hasCustomPrompt="1" idx="2" type="title"/>
          </p:nvPr>
        </p:nvSpPr>
        <p:spPr>
          <a:xfrm>
            <a:off x="1242014" y="1118525"/>
            <a:ext cx="816000" cy="779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4"/>
          <p:cNvSpPr/>
          <p:nvPr/>
        </p:nvSpPr>
        <p:spPr>
          <a:xfrm flipH="1" rot="10800000">
            <a:off x="7159888" y="3312539"/>
            <a:ext cx="992100" cy="98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/>
          <p:nvPr/>
        </p:nvSpPr>
        <p:spPr>
          <a:xfrm>
            <a:off x="0" y="4586550"/>
            <a:ext cx="5727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8606525" y="4604100"/>
            <a:ext cx="537600" cy="53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8606525" y="4066500"/>
            <a:ext cx="537600" cy="53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8068925" y="4604100"/>
            <a:ext cx="537600" cy="53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8303300" y="3763275"/>
            <a:ext cx="303300" cy="30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"/>
          <p:cNvSpPr txBox="1"/>
          <p:nvPr>
            <p:ph type="title"/>
          </p:nvPr>
        </p:nvSpPr>
        <p:spPr>
          <a:xfrm>
            <a:off x="705838" y="8107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5"/>
          <p:cNvSpPr txBox="1"/>
          <p:nvPr>
            <p:ph idx="1" type="body"/>
          </p:nvPr>
        </p:nvSpPr>
        <p:spPr>
          <a:xfrm>
            <a:off x="705838" y="1440300"/>
            <a:ext cx="77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5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6"/>
          <p:cNvGrpSpPr/>
          <p:nvPr/>
        </p:nvGrpSpPr>
        <p:grpSpPr>
          <a:xfrm>
            <a:off x="7366016" y="787526"/>
            <a:ext cx="1098661" cy="1109605"/>
            <a:chOff x="-1042825" y="1873925"/>
            <a:chExt cx="948675" cy="958125"/>
          </a:xfrm>
        </p:grpSpPr>
        <p:sp>
          <p:nvSpPr>
            <p:cNvPr id="120" name="Google Shape;120;p6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6"/>
          <p:cNvSpPr/>
          <p:nvPr/>
        </p:nvSpPr>
        <p:spPr>
          <a:xfrm>
            <a:off x="0" y="0"/>
            <a:ext cx="1889700" cy="18897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6"/>
          <p:cNvGrpSpPr/>
          <p:nvPr/>
        </p:nvGrpSpPr>
        <p:grpSpPr>
          <a:xfrm flipH="1">
            <a:off x="8005353" y="4574039"/>
            <a:ext cx="1138602" cy="569301"/>
            <a:chOff x="0" y="4292400"/>
            <a:chExt cx="1702200" cy="851100"/>
          </a:xfrm>
        </p:grpSpPr>
        <p:sp>
          <p:nvSpPr>
            <p:cNvPr id="138" name="Google Shape;138;p6"/>
            <p:cNvSpPr/>
            <p:nvPr/>
          </p:nvSpPr>
          <p:spPr>
            <a:xfrm>
              <a:off x="0" y="4292400"/>
              <a:ext cx="851100" cy="851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851100" y="429240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6"/>
          <p:cNvSpPr txBox="1"/>
          <p:nvPr>
            <p:ph type="title"/>
          </p:nvPr>
        </p:nvSpPr>
        <p:spPr>
          <a:xfrm>
            <a:off x="713075" y="9328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6"/>
          <p:cNvSpPr txBox="1"/>
          <p:nvPr>
            <p:ph idx="1" type="body"/>
          </p:nvPr>
        </p:nvSpPr>
        <p:spPr>
          <a:xfrm>
            <a:off x="713100" y="3602175"/>
            <a:ext cx="36231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6"/>
          <p:cNvSpPr txBox="1"/>
          <p:nvPr>
            <p:ph idx="2" type="body"/>
          </p:nvPr>
        </p:nvSpPr>
        <p:spPr>
          <a:xfrm>
            <a:off x="4807875" y="3601975"/>
            <a:ext cx="36231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Google Shape;143;p6"/>
          <p:cNvSpPr txBox="1"/>
          <p:nvPr>
            <p:ph idx="3" type="subTitle"/>
          </p:nvPr>
        </p:nvSpPr>
        <p:spPr>
          <a:xfrm>
            <a:off x="724425" y="3259875"/>
            <a:ext cx="3611700" cy="3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4" name="Google Shape;144;p6"/>
          <p:cNvSpPr txBox="1"/>
          <p:nvPr>
            <p:ph idx="4" type="subTitle"/>
          </p:nvPr>
        </p:nvSpPr>
        <p:spPr>
          <a:xfrm>
            <a:off x="4807875" y="3259875"/>
            <a:ext cx="3623100" cy="3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5" name="Google Shape;145;p6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7"/>
          <p:cNvGrpSpPr/>
          <p:nvPr/>
        </p:nvGrpSpPr>
        <p:grpSpPr>
          <a:xfrm>
            <a:off x="221693" y="854392"/>
            <a:ext cx="901810" cy="910794"/>
            <a:chOff x="-1042825" y="1873925"/>
            <a:chExt cx="948675" cy="958125"/>
          </a:xfrm>
        </p:grpSpPr>
        <p:sp>
          <p:nvSpPr>
            <p:cNvPr id="151" name="Google Shape;151;p7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7"/>
          <p:cNvSpPr/>
          <p:nvPr/>
        </p:nvSpPr>
        <p:spPr>
          <a:xfrm>
            <a:off x="8696400" y="680100"/>
            <a:ext cx="447600" cy="44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"/>
          <p:cNvSpPr/>
          <p:nvPr/>
        </p:nvSpPr>
        <p:spPr>
          <a:xfrm>
            <a:off x="8696400" y="1125125"/>
            <a:ext cx="447600" cy="447600"/>
          </a:xfrm>
          <a:prstGeom prst="rect">
            <a:avLst/>
          </a:prstGeom>
          <a:solidFill>
            <a:srgbClr val="2634F9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0" y="4604100"/>
            <a:ext cx="539400" cy="5394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"/>
          <p:cNvSpPr/>
          <p:nvPr/>
        </p:nvSpPr>
        <p:spPr>
          <a:xfrm>
            <a:off x="539408" y="4604100"/>
            <a:ext cx="539400" cy="5394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"/>
          <p:cNvSpPr txBox="1"/>
          <p:nvPr>
            <p:ph type="title"/>
          </p:nvPr>
        </p:nvSpPr>
        <p:spPr>
          <a:xfrm>
            <a:off x="713100" y="10625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7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7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7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8"/>
          <p:cNvGrpSpPr/>
          <p:nvPr/>
        </p:nvGrpSpPr>
        <p:grpSpPr>
          <a:xfrm>
            <a:off x="7987068" y="523180"/>
            <a:ext cx="901810" cy="910794"/>
            <a:chOff x="-1042825" y="1873925"/>
            <a:chExt cx="948675" cy="958125"/>
          </a:xfrm>
        </p:grpSpPr>
        <p:sp>
          <p:nvSpPr>
            <p:cNvPr id="178" name="Google Shape;178;p8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8"/>
          <p:cNvSpPr/>
          <p:nvPr/>
        </p:nvSpPr>
        <p:spPr>
          <a:xfrm flipH="1">
            <a:off x="0" y="4250875"/>
            <a:ext cx="447600" cy="44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"/>
          <p:cNvSpPr/>
          <p:nvPr/>
        </p:nvSpPr>
        <p:spPr>
          <a:xfrm flipH="1">
            <a:off x="0" y="4695900"/>
            <a:ext cx="447600" cy="447600"/>
          </a:xfrm>
          <a:prstGeom prst="rect">
            <a:avLst/>
          </a:prstGeom>
          <a:solidFill>
            <a:srgbClr val="2634F9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"/>
          <p:cNvSpPr/>
          <p:nvPr/>
        </p:nvSpPr>
        <p:spPr>
          <a:xfrm flipH="1">
            <a:off x="447600" y="4695900"/>
            <a:ext cx="447600" cy="4476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"/>
          <p:cNvSpPr/>
          <p:nvPr/>
        </p:nvSpPr>
        <p:spPr>
          <a:xfrm>
            <a:off x="0" y="680100"/>
            <a:ext cx="949500" cy="9495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"/>
          <p:cNvSpPr txBox="1"/>
          <p:nvPr>
            <p:ph type="title"/>
          </p:nvPr>
        </p:nvSpPr>
        <p:spPr>
          <a:xfrm>
            <a:off x="713075" y="868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9" name="Google Shape;199;p8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8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9"/>
          <p:cNvGrpSpPr/>
          <p:nvPr/>
        </p:nvGrpSpPr>
        <p:grpSpPr>
          <a:xfrm>
            <a:off x="295311" y="859929"/>
            <a:ext cx="669290" cy="675957"/>
            <a:chOff x="-1042825" y="1873925"/>
            <a:chExt cx="948675" cy="958125"/>
          </a:xfrm>
        </p:grpSpPr>
        <p:sp>
          <p:nvSpPr>
            <p:cNvPr id="205" name="Google Shape;205;p9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9"/>
          <p:cNvSpPr txBox="1"/>
          <p:nvPr>
            <p:ph type="title"/>
          </p:nvPr>
        </p:nvSpPr>
        <p:spPr>
          <a:xfrm>
            <a:off x="713075" y="102595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2" name="Google Shape;222;p9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9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10"/>
          <p:cNvGrpSpPr/>
          <p:nvPr/>
        </p:nvGrpSpPr>
        <p:grpSpPr>
          <a:xfrm>
            <a:off x="-25" y="679381"/>
            <a:ext cx="817198" cy="817198"/>
            <a:chOff x="0" y="0"/>
            <a:chExt cx="1372750" cy="1372750"/>
          </a:xfrm>
        </p:grpSpPr>
        <p:sp>
          <p:nvSpPr>
            <p:cNvPr id="228" name="Google Shape;228;p10"/>
            <p:cNvSpPr/>
            <p:nvPr/>
          </p:nvSpPr>
          <p:spPr>
            <a:xfrm>
              <a:off x="0" y="0"/>
              <a:ext cx="686400" cy="686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686350" y="0"/>
              <a:ext cx="686400" cy="686400"/>
            </a:xfrm>
            <a:prstGeom prst="rect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0" y="686350"/>
              <a:ext cx="686400" cy="6864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p10"/>
          <p:cNvSpPr txBox="1"/>
          <p:nvPr>
            <p:ph type="title"/>
          </p:nvPr>
        </p:nvSpPr>
        <p:spPr>
          <a:xfrm>
            <a:off x="829075" y="814150"/>
            <a:ext cx="7635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" name="Google Shape;232;p10"/>
          <p:cNvSpPr txBox="1"/>
          <p:nvPr>
            <p:ph idx="1" type="body"/>
          </p:nvPr>
        </p:nvSpPr>
        <p:spPr>
          <a:xfrm>
            <a:off x="717200" y="1524200"/>
            <a:ext cx="5786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3" name="Google Shape;233;p10"/>
          <p:cNvSpPr/>
          <p:nvPr/>
        </p:nvSpPr>
        <p:spPr>
          <a:xfrm>
            <a:off x="7881900" y="3881400"/>
            <a:ext cx="1262100" cy="12621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0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0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0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hyperlink" Target="https://cdn.ottopix.de/wp-content/uploads/2019/04/Magdeburg-Panorama-%C3%BCber-der-Hubbr%C3%BCcke.jp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1.jpg"/><Relationship Id="rId9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3"/>
          <p:cNvSpPr txBox="1"/>
          <p:nvPr>
            <p:ph type="ctrTitle"/>
          </p:nvPr>
        </p:nvSpPr>
        <p:spPr>
          <a:xfrm>
            <a:off x="120900" y="1803900"/>
            <a:ext cx="43797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/>
              <a:t> Simulation Project:</a:t>
            </a:r>
            <a:br>
              <a:rPr lang="en" sz="3000"/>
            </a:br>
            <a:r>
              <a:rPr lang="en" sz="3000"/>
              <a:t> Team Tetrahedron</a:t>
            </a:r>
            <a:endParaRPr sz="3000"/>
          </a:p>
        </p:txBody>
      </p:sp>
      <p:sp>
        <p:nvSpPr>
          <p:cNvPr id="615" name="Google Shape;615;p23"/>
          <p:cNvSpPr txBox="1"/>
          <p:nvPr>
            <p:ph idx="1" type="subTitle"/>
          </p:nvPr>
        </p:nvSpPr>
        <p:spPr>
          <a:xfrm>
            <a:off x="249599" y="2894400"/>
            <a:ext cx="4122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Milestone #8 - Final Report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16" name="Google Shape;616;p23"/>
          <p:cNvPicPr preferRelativeResize="0"/>
          <p:nvPr/>
        </p:nvPicPr>
        <p:blipFill rotWithShape="1">
          <a:blip r:embed="rId3">
            <a:alphaModFix/>
          </a:blip>
          <a:srcRect b="0" l="22737" r="22737" t="0"/>
          <a:stretch/>
        </p:blipFill>
        <p:spPr>
          <a:xfrm>
            <a:off x="4500575" y="0"/>
            <a:ext cx="46434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23"/>
          <p:cNvSpPr/>
          <p:nvPr/>
        </p:nvSpPr>
        <p:spPr>
          <a:xfrm>
            <a:off x="8395088" y="0"/>
            <a:ext cx="748800" cy="74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3"/>
          <p:cNvSpPr/>
          <p:nvPr/>
        </p:nvSpPr>
        <p:spPr>
          <a:xfrm>
            <a:off x="8395088" y="748788"/>
            <a:ext cx="748800" cy="748800"/>
          </a:xfrm>
          <a:prstGeom prst="rect">
            <a:avLst/>
          </a:prstGeom>
          <a:solidFill>
            <a:srgbClr val="F2DADA">
              <a:alpha val="55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3"/>
          <p:cNvSpPr/>
          <p:nvPr/>
        </p:nvSpPr>
        <p:spPr>
          <a:xfrm>
            <a:off x="7646300" y="0"/>
            <a:ext cx="748800" cy="748800"/>
          </a:xfrm>
          <a:prstGeom prst="rect">
            <a:avLst/>
          </a:prstGeom>
          <a:solidFill>
            <a:srgbClr val="F2DADA">
              <a:alpha val="28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23"/>
          <p:cNvSpPr txBox="1"/>
          <p:nvPr/>
        </p:nvSpPr>
        <p:spPr>
          <a:xfrm>
            <a:off x="4500588" y="4552775"/>
            <a:ext cx="4643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Image source: </a:t>
            </a:r>
            <a:r>
              <a:rPr b="0" i="0" lang="en" sz="8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https://cdn.ottopix.de/wp-content/uploads/2019/04/Magdeburg-Panorama-%C3%BCber-der-Hubbr%C3%BCcke.jpg</a:t>
            </a:r>
            <a:endParaRPr b="0" i="0" sz="8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2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4" name="Google Shape;854;p32"/>
          <p:cNvPicPr preferRelativeResize="0"/>
          <p:nvPr/>
        </p:nvPicPr>
        <p:blipFill rotWithShape="1">
          <a:blip r:embed="rId3">
            <a:alphaModFix/>
          </a:blip>
          <a:srcRect b="3086" l="0" r="0" t="3086"/>
          <a:stretch/>
        </p:blipFill>
        <p:spPr>
          <a:xfrm>
            <a:off x="2965050" y="693325"/>
            <a:ext cx="6188754" cy="4434098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32"/>
          <p:cNvSpPr/>
          <p:nvPr/>
        </p:nvSpPr>
        <p:spPr>
          <a:xfrm>
            <a:off x="327050" y="3331450"/>
            <a:ext cx="2389200" cy="66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Cars in multiple directions sharing the same lane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56" name="Google Shape;856;p32"/>
          <p:cNvSpPr/>
          <p:nvPr/>
        </p:nvSpPr>
        <p:spPr>
          <a:xfrm>
            <a:off x="327062" y="1669825"/>
            <a:ext cx="2389200" cy="86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Cars in individual lanes following well-defined directions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57" name="Google Shape;857;p32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58" name="Google Shape;858;p32"/>
          <p:cNvSpPr/>
          <p:nvPr/>
        </p:nvSpPr>
        <p:spPr>
          <a:xfrm>
            <a:off x="2716875" y="1717157"/>
            <a:ext cx="3837450" cy="378950"/>
          </a:xfrm>
          <a:custGeom>
            <a:rect b="b" l="l" r="r" t="t"/>
            <a:pathLst>
              <a:path extrusionOk="0" h="15158" w="153498">
                <a:moveTo>
                  <a:pt x="153498" y="14513"/>
                </a:moveTo>
                <a:cubicBezTo>
                  <a:pt x="141190" y="12094"/>
                  <a:pt x="105234" y="-106"/>
                  <a:pt x="79651" y="1"/>
                </a:cubicBezTo>
                <a:cubicBezTo>
                  <a:pt x="54068" y="109"/>
                  <a:pt x="13275" y="12632"/>
                  <a:pt x="0" y="15158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859" name="Google Shape;859;p32"/>
          <p:cNvCxnSpPr>
            <a:stCxn id="855" idx="3"/>
          </p:cNvCxnSpPr>
          <p:nvPr/>
        </p:nvCxnSpPr>
        <p:spPr>
          <a:xfrm>
            <a:off x="2716250" y="3665050"/>
            <a:ext cx="371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3"/>
          <p:cNvSpPr/>
          <p:nvPr/>
        </p:nvSpPr>
        <p:spPr>
          <a:xfrm>
            <a:off x="780700" y="4611450"/>
            <a:ext cx="7771800" cy="32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33"/>
          <p:cNvSpPr txBox="1"/>
          <p:nvPr>
            <p:ph type="title"/>
          </p:nvPr>
        </p:nvSpPr>
        <p:spPr>
          <a:xfrm>
            <a:off x="1015550" y="921150"/>
            <a:ext cx="2862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analysis</a:t>
            </a:r>
            <a:endParaRPr sz="2000"/>
          </a:p>
        </p:txBody>
      </p:sp>
      <p:sp>
        <p:nvSpPr>
          <p:cNvPr id="866" name="Google Shape;866;p33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67" name="Google Shape;867;p33"/>
          <p:cNvGrpSpPr/>
          <p:nvPr/>
        </p:nvGrpSpPr>
        <p:grpSpPr>
          <a:xfrm>
            <a:off x="131925" y="4550800"/>
            <a:ext cx="1281900" cy="490100"/>
            <a:chOff x="133225" y="4558850"/>
            <a:chExt cx="1281900" cy="490100"/>
          </a:xfrm>
        </p:grpSpPr>
        <p:sp>
          <p:nvSpPr>
            <p:cNvPr id="868" name="Google Shape;868;p33"/>
            <p:cNvSpPr/>
            <p:nvPr/>
          </p:nvSpPr>
          <p:spPr>
            <a:xfrm>
              <a:off x="695275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3"/>
            <p:cNvSpPr txBox="1"/>
            <p:nvPr/>
          </p:nvSpPr>
          <p:spPr>
            <a:xfrm>
              <a:off x="133225" y="4716550"/>
              <a:ext cx="1281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Team presentation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870" name="Google Shape;870;p33"/>
          <p:cNvGrpSpPr/>
          <p:nvPr/>
        </p:nvGrpSpPr>
        <p:grpSpPr>
          <a:xfrm>
            <a:off x="1470418" y="4550800"/>
            <a:ext cx="719100" cy="490100"/>
            <a:chOff x="1471718" y="4558850"/>
            <a:chExt cx="719100" cy="490100"/>
          </a:xfrm>
        </p:grpSpPr>
        <p:sp>
          <p:nvSpPr>
            <p:cNvPr id="871" name="Google Shape;871;p33"/>
            <p:cNvSpPr/>
            <p:nvPr/>
          </p:nvSpPr>
          <p:spPr>
            <a:xfrm>
              <a:off x="1752368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3"/>
            <p:cNvSpPr txBox="1"/>
            <p:nvPr/>
          </p:nvSpPr>
          <p:spPr>
            <a:xfrm>
              <a:off x="1471718" y="4716550"/>
              <a:ext cx="7191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Planning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873" name="Google Shape;873;p33"/>
          <p:cNvGrpSpPr/>
          <p:nvPr/>
        </p:nvGrpSpPr>
        <p:grpSpPr>
          <a:xfrm>
            <a:off x="2246111" y="4550800"/>
            <a:ext cx="1281900" cy="490100"/>
            <a:chOff x="2247411" y="4558850"/>
            <a:chExt cx="1281900" cy="490100"/>
          </a:xfrm>
        </p:grpSpPr>
        <p:sp>
          <p:nvSpPr>
            <p:cNvPr id="874" name="Google Shape;874;p33"/>
            <p:cNvSpPr/>
            <p:nvPr/>
          </p:nvSpPr>
          <p:spPr>
            <a:xfrm>
              <a:off x="2809461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3"/>
            <p:cNvSpPr txBox="1"/>
            <p:nvPr/>
          </p:nvSpPr>
          <p:spPr>
            <a:xfrm>
              <a:off x="2247411" y="4716550"/>
              <a:ext cx="1281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Conceptual model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876" name="Google Shape;876;p33"/>
          <p:cNvGrpSpPr/>
          <p:nvPr/>
        </p:nvGrpSpPr>
        <p:grpSpPr>
          <a:xfrm>
            <a:off x="3584604" y="4550800"/>
            <a:ext cx="1064100" cy="490100"/>
            <a:chOff x="3585904" y="4558850"/>
            <a:chExt cx="1064100" cy="490100"/>
          </a:xfrm>
        </p:grpSpPr>
        <p:sp>
          <p:nvSpPr>
            <p:cNvPr id="877" name="Google Shape;877;p33"/>
            <p:cNvSpPr/>
            <p:nvPr/>
          </p:nvSpPr>
          <p:spPr>
            <a:xfrm>
              <a:off x="4039054" y="4558850"/>
              <a:ext cx="157800" cy="1578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3"/>
            <p:cNvSpPr txBox="1"/>
            <p:nvPr/>
          </p:nvSpPr>
          <p:spPr>
            <a:xfrm>
              <a:off x="3585904" y="4716550"/>
              <a:ext cx="10641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Data analysis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879" name="Google Shape;879;p33"/>
          <p:cNvGrpSpPr/>
          <p:nvPr/>
        </p:nvGrpSpPr>
        <p:grpSpPr>
          <a:xfrm>
            <a:off x="4705296" y="4550800"/>
            <a:ext cx="1420200" cy="490100"/>
            <a:chOff x="4706596" y="4558850"/>
            <a:chExt cx="1420200" cy="490100"/>
          </a:xfrm>
        </p:grpSpPr>
        <p:sp>
          <p:nvSpPr>
            <p:cNvPr id="880" name="Google Shape;880;p33"/>
            <p:cNvSpPr/>
            <p:nvPr/>
          </p:nvSpPr>
          <p:spPr>
            <a:xfrm>
              <a:off x="5337796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3"/>
            <p:cNvSpPr txBox="1"/>
            <p:nvPr/>
          </p:nvSpPr>
          <p:spPr>
            <a:xfrm>
              <a:off x="4706596" y="4716550"/>
              <a:ext cx="14202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Simulation program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882" name="Google Shape;882;p33"/>
          <p:cNvGrpSpPr/>
          <p:nvPr/>
        </p:nvGrpSpPr>
        <p:grpSpPr>
          <a:xfrm>
            <a:off x="6182089" y="4550800"/>
            <a:ext cx="777000" cy="490100"/>
            <a:chOff x="6183389" y="4558850"/>
            <a:chExt cx="777000" cy="490100"/>
          </a:xfrm>
        </p:grpSpPr>
        <p:sp>
          <p:nvSpPr>
            <p:cNvPr id="883" name="Google Shape;883;p33"/>
            <p:cNvSpPr/>
            <p:nvPr/>
          </p:nvSpPr>
          <p:spPr>
            <a:xfrm>
              <a:off x="6492989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3"/>
            <p:cNvSpPr txBox="1"/>
            <p:nvPr/>
          </p:nvSpPr>
          <p:spPr>
            <a:xfrm>
              <a:off x="6183389" y="4716550"/>
              <a:ext cx="7770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Validation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885" name="Google Shape;885;p33"/>
          <p:cNvGrpSpPr/>
          <p:nvPr/>
        </p:nvGrpSpPr>
        <p:grpSpPr>
          <a:xfrm>
            <a:off x="7015682" y="4550800"/>
            <a:ext cx="969900" cy="490100"/>
            <a:chOff x="7016982" y="4558850"/>
            <a:chExt cx="969900" cy="490100"/>
          </a:xfrm>
        </p:grpSpPr>
        <p:sp>
          <p:nvSpPr>
            <p:cNvPr id="886" name="Google Shape;886;p33"/>
            <p:cNvSpPr/>
            <p:nvPr/>
          </p:nvSpPr>
          <p:spPr>
            <a:xfrm>
              <a:off x="7423032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3"/>
            <p:cNvSpPr txBox="1"/>
            <p:nvPr/>
          </p:nvSpPr>
          <p:spPr>
            <a:xfrm>
              <a:off x="7016982" y="4716550"/>
              <a:ext cx="969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Experiments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888" name="Google Shape;888;p33"/>
          <p:cNvGrpSpPr/>
          <p:nvPr/>
        </p:nvGrpSpPr>
        <p:grpSpPr>
          <a:xfrm>
            <a:off x="8042175" y="4550800"/>
            <a:ext cx="969900" cy="490100"/>
            <a:chOff x="8043475" y="4558850"/>
            <a:chExt cx="969900" cy="490100"/>
          </a:xfrm>
        </p:grpSpPr>
        <p:sp>
          <p:nvSpPr>
            <p:cNvPr id="889" name="Google Shape;889;p33"/>
            <p:cNvSpPr/>
            <p:nvPr/>
          </p:nvSpPr>
          <p:spPr>
            <a:xfrm>
              <a:off x="8483561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3"/>
            <p:cNvSpPr txBox="1"/>
            <p:nvPr/>
          </p:nvSpPr>
          <p:spPr>
            <a:xfrm>
              <a:off x="8043475" y="4716550"/>
              <a:ext cx="969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Final report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891" name="Google Shape;891;p33"/>
          <p:cNvSpPr/>
          <p:nvPr/>
        </p:nvSpPr>
        <p:spPr>
          <a:xfrm>
            <a:off x="1528886" y="1772772"/>
            <a:ext cx="5649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Vehicle and pedestrian interarrival distributions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92" name="Google Shape;892;p33"/>
          <p:cNvSpPr txBox="1"/>
          <p:nvPr/>
        </p:nvSpPr>
        <p:spPr>
          <a:xfrm>
            <a:off x="1135714" y="1772772"/>
            <a:ext cx="393300" cy="5268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3" name="Google Shape;893;p33"/>
          <p:cNvSpPr/>
          <p:nvPr/>
        </p:nvSpPr>
        <p:spPr>
          <a:xfrm>
            <a:off x="1528886" y="2578497"/>
            <a:ext cx="5649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Traffic phases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94" name="Google Shape;894;p33"/>
          <p:cNvSpPr txBox="1"/>
          <p:nvPr/>
        </p:nvSpPr>
        <p:spPr>
          <a:xfrm>
            <a:off x="1135714" y="2578497"/>
            <a:ext cx="393300" cy="5268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5" name="Google Shape;895;p33"/>
          <p:cNvSpPr/>
          <p:nvPr/>
        </p:nvSpPr>
        <p:spPr>
          <a:xfrm>
            <a:off x="1528886" y="3384222"/>
            <a:ext cx="5649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Vehicle turning probabilities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96" name="Google Shape;896;p33"/>
          <p:cNvSpPr txBox="1"/>
          <p:nvPr/>
        </p:nvSpPr>
        <p:spPr>
          <a:xfrm>
            <a:off x="1135714" y="3384222"/>
            <a:ext cx="393300" cy="5268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7" name="Google Shape;897;p33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898" name="Google Shape;8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2500" y="4185299"/>
            <a:ext cx="288700" cy="3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4"/>
          <p:cNvSpPr txBox="1"/>
          <p:nvPr>
            <p:ph type="title"/>
          </p:nvPr>
        </p:nvSpPr>
        <p:spPr>
          <a:xfrm>
            <a:off x="1015550" y="921150"/>
            <a:ext cx="2862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analysis</a:t>
            </a:r>
            <a:endParaRPr sz="2000"/>
          </a:p>
        </p:txBody>
      </p:sp>
      <p:sp>
        <p:nvSpPr>
          <p:cNvPr id="904" name="Google Shape;904;p34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5" name="Google Shape;905;p34"/>
          <p:cNvPicPr preferRelativeResize="0"/>
          <p:nvPr/>
        </p:nvPicPr>
        <p:blipFill rotWithShape="1">
          <a:blip r:embed="rId3">
            <a:alphaModFix/>
          </a:blip>
          <a:srcRect b="2279" l="5486" r="8794" t="3130"/>
          <a:stretch/>
        </p:blipFill>
        <p:spPr>
          <a:xfrm>
            <a:off x="229625" y="1651051"/>
            <a:ext cx="4434159" cy="3281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34"/>
          <p:cNvPicPr preferRelativeResize="0"/>
          <p:nvPr/>
        </p:nvPicPr>
        <p:blipFill rotWithShape="1">
          <a:blip r:embed="rId4">
            <a:alphaModFix/>
          </a:blip>
          <a:srcRect b="0" l="3790" r="8065" t="4324"/>
          <a:stretch/>
        </p:blipFill>
        <p:spPr>
          <a:xfrm>
            <a:off x="4796825" y="1667174"/>
            <a:ext cx="4085125" cy="33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34"/>
          <p:cNvSpPr/>
          <p:nvPr/>
        </p:nvSpPr>
        <p:spPr>
          <a:xfrm>
            <a:off x="229625" y="1632154"/>
            <a:ext cx="4700400" cy="28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uli"/>
                <a:ea typeface="Muli"/>
                <a:cs typeface="Muli"/>
                <a:sym typeface="Muli"/>
              </a:rPr>
              <a:t>Am Fuchsberg: Histogram and best-fit theoretical distribution</a:t>
            </a:r>
            <a:endParaRPr b="1"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08" name="Google Shape;908;p34"/>
          <p:cNvSpPr/>
          <p:nvPr/>
        </p:nvSpPr>
        <p:spPr>
          <a:xfrm>
            <a:off x="5957750" y="1632154"/>
            <a:ext cx="2378400" cy="28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uli"/>
                <a:ea typeface="Muli"/>
                <a:cs typeface="Muli"/>
                <a:sym typeface="Muli"/>
              </a:rPr>
              <a:t>Am Fuchsberg: Q-Q plot</a:t>
            </a:r>
            <a:endParaRPr b="1"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09" name="Google Shape;909;p34"/>
          <p:cNvSpPr/>
          <p:nvPr/>
        </p:nvSpPr>
        <p:spPr>
          <a:xfrm>
            <a:off x="2466950" y="3716550"/>
            <a:ext cx="2128500" cy="911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34"/>
          <p:cNvSpPr/>
          <p:nvPr/>
        </p:nvSpPr>
        <p:spPr>
          <a:xfrm>
            <a:off x="6650312" y="1958250"/>
            <a:ext cx="2128500" cy="1081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34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5"/>
          <p:cNvSpPr/>
          <p:nvPr/>
        </p:nvSpPr>
        <p:spPr>
          <a:xfrm>
            <a:off x="780700" y="4611450"/>
            <a:ext cx="7771800" cy="32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35"/>
          <p:cNvSpPr txBox="1"/>
          <p:nvPr>
            <p:ph type="title"/>
          </p:nvPr>
        </p:nvSpPr>
        <p:spPr>
          <a:xfrm>
            <a:off x="1015550" y="921150"/>
            <a:ext cx="2862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Simulation program</a:t>
            </a:r>
            <a:endParaRPr sz="2000"/>
          </a:p>
        </p:txBody>
      </p:sp>
      <p:sp>
        <p:nvSpPr>
          <p:cNvPr id="918" name="Google Shape;918;p35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19" name="Google Shape;919;p35"/>
          <p:cNvGrpSpPr/>
          <p:nvPr/>
        </p:nvGrpSpPr>
        <p:grpSpPr>
          <a:xfrm>
            <a:off x="131925" y="4550800"/>
            <a:ext cx="1281900" cy="490100"/>
            <a:chOff x="133225" y="4558850"/>
            <a:chExt cx="1281900" cy="490100"/>
          </a:xfrm>
        </p:grpSpPr>
        <p:sp>
          <p:nvSpPr>
            <p:cNvPr id="920" name="Google Shape;920;p35"/>
            <p:cNvSpPr/>
            <p:nvPr/>
          </p:nvSpPr>
          <p:spPr>
            <a:xfrm>
              <a:off x="695275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5"/>
            <p:cNvSpPr txBox="1"/>
            <p:nvPr/>
          </p:nvSpPr>
          <p:spPr>
            <a:xfrm>
              <a:off x="133225" y="4716550"/>
              <a:ext cx="1281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Team presentation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22" name="Google Shape;922;p35"/>
          <p:cNvGrpSpPr/>
          <p:nvPr/>
        </p:nvGrpSpPr>
        <p:grpSpPr>
          <a:xfrm>
            <a:off x="1470418" y="4550800"/>
            <a:ext cx="719100" cy="490100"/>
            <a:chOff x="1471718" y="4558850"/>
            <a:chExt cx="719100" cy="490100"/>
          </a:xfrm>
        </p:grpSpPr>
        <p:sp>
          <p:nvSpPr>
            <p:cNvPr id="923" name="Google Shape;923;p35"/>
            <p:cNvSpPr/>
            <p:nvPr/>
          </p:nvSpPr>
          <p:spPr>
            <a:xfrm>
              <a:off x="1752368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5"/>
            <p:cNvSpPr txBox="1"/>
            <p:nvPr/>
          </p:nvSpPr>
          <p:spPr>
            <a:xfrm>
              <a:off x="1471718" y="4716550"/>
              <a:ext cx="7191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Planning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25" name="Google Shape;925;p35"/>
          <p:cNvGrpSpPr/>
          <p:nvPr/>
        </p:nvGrpSpPr>
        <p:grpSpPr>
          <a:xfrm>
            <a:off x="2246111" y="4550800"/>
            <a:ext cx="1281900" cy="490100"/>
            <a:chOff x="2247411" y="4558850"/>
            <a:chExt cx="1281900" cy="490100"/>
          </a:xfrm>
        </p:grpSpPr>
        <p:sp>
          <p:nvSpPr>
            <p:cNvPr id="926" name="Google Shape;926;p35"/>
            <p:cNvSpPr/>
            <p:nvPr/>
          </p:nvSpPr>
          <p:spPr>
            <a:xfrm>
              <a:off x="2809461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5"/>
            <p:cNvSpPr txBox="1"/>
            <p:nvPr/>
          </p:nvSpPr>
          <p:spPr>
            <a:xfrm>
              <a:off x="2247411" y="4716550"/>
              <a:ext cx="1281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Conceptual model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28" name="Google Shape;928;p35"/>
          <p:cNvGrpSpPr/>
          <p:nvPr/>
        </p:nvGrpSpPr>
        <p:grpSpPr>
          <a:xfrm>
            <a:off x="3584604" y="4550800"/>
            <a:ext cx="1064100" cy="490100"/>
            <a:chOff x="3585904" y="4558850"/>
            <a:chExt cx="1064100" cy="490100"/>
          </a:xfrm>
        </p:grpSpPr>
        <p:sp>
          <p:nvSpPr>
            <p:cNvPr id="929" name="Google Shape;929;p35"/>
            <p:cNvSpPr/>
            <p:nvPr/>
          </p:nvSpPr>
          <p:spPr>
            <a:xfrm>
              <a:off x="4039054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5"/>
            <p:cNvSpPr txBox="1"/>
            <p:nvPr/>
          </p:nvSpPr>
          <p:spPr>
            <a:xfrm>
              <a:off x="3585904" y="4716550"/>
              <a:ext cx="10641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Data analysis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31" name="Google Shape;931;p35"/>
          <p:cNvGrpSpPr/>
          <p:nvPr/>
        </p:nvGrpSpPr>
        <p:grpSpPr>
          <a:xfrm>
            <a:off x="4705296" y="4550800"/>
            <a:ext cx="1420200" cy="490100"/>
            <a:chOff x="4706596" y="4558850"/>
            <a:chExt cx="1420200" cy="490100"/>
          </a:xfrm>
        </p:grpSpPr>
        <p:sp>
          <p:nvSpPr>
            <p:cNvPr id="932" name="Google Shape;932;p35"/>
            <p:cNvSpPr/>
            <p:nvPr/>
          </p:nvSpPr>
          <p:spPr>
            <a:xfrm>
              <a:off x="5337796" y="4558850"/>
              <a:ext cx="157800" cy="1578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5"/>
            <p:cNvSpPr txBox="1"/>
            <p:nvPr/>
          </p:nvSpPr>
          <p:spPr>
            <a:xfrm>
              <a:off x="4706596" y="4716550"/>
              <a:ext cx="14202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Simulation program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34" name="Google Shape;934;p35"/>
          <p:cNvGrpSpPr/>
          <p:nvPr/>
        </p:nvGrpSpPr>
        <p:grpSpPr>
          <a:xfrm>
            <a:off x="6182089" y="4550800"/>
            <a:ext cx="777000" cy="490100"/>
            <a:chOff x="6183389" y="4558850"/>
            <a:chExt cx="777000" cy="490100"/>
          </a:xfrm>
        </p:grpSpPr>
        <p:sp>
          <p:nvSpPr>
            <p:cNvPr id="935" name="Google Shape;935;p35"/>
            <p:cNvSpPr/>
            <p:nvPr/>
          </p:nvSpPr>
          <p:spPr>
            <a:xfrm>
              <a:off x="6492989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5"/>
            <p:cNvSpPr txBox="1"/>
            <p:nvPr/>
          </p:nvSpPr>
          <p:spPr>
            <a:xfrm>
              <a:off x="6183389" y="4716550"/>
              <a:ext cx="7770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Validation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37" name="Google Shape;937;p35"/>
          <p:cNvGrpSpPr/>
          <p:nvPr/>
        </p:nvGrpSpPr>
        <p:grpSpPr>
          <a:xfrm>
            <a:off x="7015682" y="4550800"/>
            <a:ext cx="969900" cy="490100"/>
            <a:chOff x="7016982" y="4558850"/>
            <a:chExt cx="969900" cy="490100"/>
          </a:xfrm>
        </p:grpSpPr>
        <p:sp>
          <p:nvSpPr>
            <p:cNvPr id="938" name="Google Shape;938;p35"/>
            <p:cNvSpPr/>
            <p:nvPr/>
          </p:nvSpPr>
          <p:spPr>
            <a:xfrm>
              <a:off x="7423032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5"/>
            <p:cNvSpPr txBox="1"/>
            <p:nvPr/>
          </p:nvSpPr>
          <p:spPr>
            <a:xfrm>
              <a:off x="7016982" y="4716550"/>
              <a:ext cx="969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Experiments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40" name="Google Shape;940;p35"/>
          <p:cNvGrpSpPr/>
          <p:nvPr/>
        </p:nvGrpSpPr>
        <p:grpSpPr>
          <a:xfrm>
            <a:off x="8042175" y="4550800"/>
            <a:ext cx="969900" cy="490100"/>
            <a:chOff x="8043475" y="4558850"/>
            <a:chExt cx="969900" cy="490100"/>
          </a:xfrm>
        </p:grpSpPr>
        <p:sp>
          <p:nvSpPr>
            <p:cNvPr id="941" name="Google Shape;941;p35"/>
            <p:cNvSpPr/>
            <p:nvPr/>
          </p:nvSpPr>
          <p:spPr>
            <a:xfrm>
              <a:off x="8483561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5"/>
            <p:cNvSpPr txBox="1"/>
            <p:nvPr/>
          </p:nvSpPr>
          <p:spPr>
            <a:xfrm>
              <a:off x="8043475" y="4716550"/>
              <a:ext cx="969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Final report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943" name="Google Shape;943;p35"/>
          <p:cNvSpPr/>
          <p:nvPr/>
        </p:nvSpPr>
        <p:spPr>
          <a:xfrm>
            <a:off x="1528886" y="1772772"/>
            <a:ext cx="5649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Multiple complex constructs to fine tune agent behavior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44" name="Google Shape;944;p35"/>
          <p:cNvSpPr txBox="1"/>
          <p:nvPr/>
        </p:nvSpPr>
        <p:spPr>
          <a:xfrm>
            <a:off x="1135714" y="1772772"/>
            <a:ext cx="393300" cy="5268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5" name="Google Shape;945;p35"/>
          <p:cNvSpPr/>
          <p:nvPr/>
        </p:nvSpPr>
        <p:spPr>
          <a:xfrm>
            <a:off x="1528886" y="2578497"/>
            <a:ext cx="5649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Super / sub class structure to modularize the application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46" name="Google Shape;946;p35"/>
          <p:cNvSpPr txBox="1"/>
          <p:nvPr/>
        </p:nvSpPr>
        <p:spPr>
          <a:xfrm>
            <a:off x="1135714" y="2578497"/>
            <a:ext cx="393300" cy="5268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7" name="Google Shape;947;p35"/>
          <p:cNvSpPr/>
          <p:nvPr/>
        </p:nvSpPr>
        <p:spPr>
          <a:xfrm>
            <a:off x="1528886" y="3384222"/>
            <a:ext cx="5649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Parameters and variables instead of hard coded values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48" name="Google Shape;948;p35"/>
          <p:cNvSpPr txBox="1"/>
          <p:nvPr/>
        </p:nvSpPr>
        <p:spPr>
          <a:xfrm>
            <a:off x="1135714" y="3384222"/>
            <a:ext cx="393300" cy="5268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9" name="Google Shape;949;p35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950" name="Google Shape;9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2500" y="4185299"/>
            <a:ext cx="288700" cy="3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36"/>
          <p:cNvSpPr txBox="1"/>
          <p:nvPr>
            <p:ph type="title"/>
          </p:nvPr>
        </p:nvSpPr>
        <p:spPr>
          <a:xfrm>
            <a:off x="1015550" y="921150"/>
            <a:ext cx="2862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Simulation program</a:t>
            </a:r>
            <a:endParaRPr sz="2000"/>
          </a:p>
        </p:txBody>
      </p:sp>
      <p:sp>
        <p:nvSpPr>
          <p:cNvPr id="956" name="Google Shape;956;p36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57" name="Google Shape;957;p36"/>
          <p:cNvGrpSpPr/>
          <p:nvPr/>
        </p:nvGrpSpPr>
        <p:grpSpPr>
          <a:xfrm>
            <a:off x="4740400" y="680579"/>
            <a:ext cx="4403601" cy="4462909"/>
            <a:chOff x="0" y="679979"/>
            <a:chExt cx="4403601" cy="4462909"/>
          </a:xfrm>
        </p:grpSpPr>
        <p:pic>
          <p:nvPicPr>
            <p:cNvPr id="958" name="Google Shape;958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679979"/>
              <a:ext cx="4403601" cy="44629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9" name="Google Shape;959;p36"/>
            <p:cNvSpPr/>
            <p:nvPr/>
          </p:nvSpPr>
          <p:spPr>
            <a:xfrm>
              <a:off x="2982900" y="2120450"/>
              <a:ext cx="640500" cy="14187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6"/>
            <p:cNvSpPr txBox="1"/>
            <p:nvPr/>
          </p:nvSpPr>
          <p:spPr>
            <a:xfrm>
              <a:off x="3101700" y="3580985"/>
              <a:ext cx="402900" cy="308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#3</a:t>
              </a:r>
              <a:endParaRPr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961" name="Google Shape;961;p36"/>
            <p:cNvSpPr/>
            <p:nvPr/>
          </p:nvSpPr>
          <p:spPr>
            <a:xfrm>
              <a:off x="1975175" y="2450825"/>
              <a:ext cx="846600" cy="16365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6"/>
            <p:cNvSpPr txBox="1"/>
            <p:nvPr/>
          </p:nvSpPr>
          <p:spPr>
            <a:xfrm>
              <a:off x="2197025" y="2104336"/>
              <a:ext cx="402900" cy="308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#1</a:t>
              </a:r>
              <a:endParaRPr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963" name="Google Shape;963;p36"/>
            <p:cNvSpPr txBox="1"/>
            <p:nvPr/>
          </p:nvSpPr>
          <p:spPr>
            <a:xfrm>
              <a:off x="2932201" y="4513760"/>
              <a:ext cx="402900" cy="3084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#2</a:t>
              </a:r>
              <a:endParaRPr b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964" name="Google Shape;964;p36"/>
            <p:cNvSpPr/>
            <p:nvPr/>
          </p:nvSpPr>
          <p:spPr>
            <a:xfrm>
              <a:off x="2127575" y="4329250"/>
              <a:ext cx="766800" cy="677400"/>
            </a:xfrm>
            <a:prstGeom prst="rect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5" name="Google Shape;965;p36"/>
          <p:cNvSpPr/>
          <p:nvPr/>
        </p:nvSpPr>
        <p:spPr>
          <a:xfrm>
            <a:off x="875750" y="2119425"/>
            <a:ext cx="3534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Fine tuning of vehicle direction through individual roads and agent parameters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66" name="Google Shape;966;p36"/>
          <p:cNvSpPr txBox="1"/>
          <p:nvPr/>
        </p:nvSpPr>
        <p:spPr>
          <a:xfrm>
            <a:off x="482589" y="2119422"/>
            <a:ext cx="393300" cy="5268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#1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7" name="Google Shape;967;p36"/>
          <p:cNvSpPr/>
          <p:nvPr/>
        </p:nvSpPr>
        <p:spPr>
          <a:xfrm>
            <a:off x="875748" y="2925150"/>
            <a:ext cx="3534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Multiple stop lines to handle complex interactions / behaviors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68" name="Google Shape;968;p36"/>
          <p:cNvSpPr txBox="1"/>
          <p:nvPr/>
        </p:nvSpPr>
        <p:spPr>
          <a:xfrm>
            <a:off x="482589" y="2925147"/>
            <a:ext cx="393300" cy="5268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#2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36"/>
          <p:cNvSpPr/>
          <p:nvPr/>
        </p:nvSpPr>
        <p:spPr>
          <a:xfrm>
            <a:off x="875749" y="3730875"/>
            <a:ext cx="3534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Pedestrian-specific constructs in order to simulate reality more closely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70" name="Google Shape;970;p36"/>
          <p:cNvSpPr txBox="1"/>
          <p:nvPr/>
        </p:nvSpPr>
        <p:spPr>
          <a:xfrm>
            <a:off x="482589" y="3730872"/>
            <a:ext cx="393300" cy="5268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#3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1" name="Google Shape;971;p36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7"/>
          <p:cNvSpPr/>
          <p:nvPr/>
        </p:nvSpPr>
        <p:spPr>
          <a:xfrm>
            <a:off x="780700" y="4611450"/>
            <a:ext cx="7771800" cy="32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37"/>
          <p:cNvSpPr txBox="1"/>
          <p:nvPr>
            <p:ph type="title"/>
          </p:nvPr>
        </p:nvSpPr>
        <p:spPr>
          <a:xfrm>
            <a:off x="1015550" y="921150"/>
            <a:ext cx="4289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Validation and quality control</a:t>
            </a:r>
            <a:endParaRPr sz="2000"/>
          </a:p>
        </p:txBody>
      </p:sp>
      <p:sp>
        <p:nvSpPr>
          <p:cNvPr id="978" name="Google Shape;978;p37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79" name="Google Shape;979;p37"/>
          <p:cNvGrpSpPr/>
          <p:nvPr/>
        </p:nvGrpSpPr>
        <p:grpSpPr>
          <a:xfrm>
            <a:off x="131925" y="4550800"/>
            <a:ext cx="1281900" cy="490100"/>
            <a:chOff x="133225" y="4558850"/>
            <a:chExt cx="1281900" cy="490100"/>
          </a:xfrm>
        </p:grpSpPr>
        <p:sp>
          <p:nvSpPr>
            <p:cNvPr id="980" name="Google Shape;980;p37"/>
            <p:cNvSpPr/>
            <p:nvPr/>
          </p:nvSpPr>
          <p:spPr>
            <a:xfrm>
              <a:off x="695275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7"/>
            <p:cNvSpPr txBox="1"/>
            <p:nvPr/>
          </p:nvSpPr>
          <p:spPr>
            <a:xfrm>
              <a:off x="133225" y="4716550"/>
              <a:ext cx="1281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Team presentation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82" name="Google Shape;982;p37"/>
          <p:cNvGrpSpPr/>
          <p:nvPr/>
        </p:nvGrpSpPr>
        <p:grpSpPr>
          <a:xfrm>
            <a:off x="1470418" y="4550800"/>
            <a:ext cx="719100" cy="490100"/>
            <a:chOff x="1471718" y="4558850"/>
            <a:chExt cx="719100" cy="490100"/>
          </a:xfrm>
        </p:grpSpPr>
        <p:sp>
          <p:nvSpPr>
            <p:cNvPr id="983" name="Google Shape;983;p37"/>
            <p:cNvSpPr/>
            <p:nvPr/>
          </p:nvSpPr>
          <p:spPr>
            <a:xfrm>
              <a:off x="1752368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7"/>
            <p:cNvSpPr txBox="1"/>
            <p:nvPr/>
          </p:nvSpPr>
          <p:spPr>
            <a:xfrm>
              <a:off x="1471718" y="4716550"/>
              <a:ext cx="7191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Planning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85" name="Google Shape;985;p37"/>
          <p:cNvGrpSpPr/>
          <p:nvPr/>
        </p:nvGrpSpPr>
        <p:grpSpPr>
          <a:xfrm>
            <a:off x="2246111" y="4550800"/>
            <a:ext cx="1281900" cy="490100"/>
            <a:chOff x="2247411" y="4558850"/>
            <a:chExt cx="1281900" cy="490100"/>
          </a:xfrm>
        </p:grpSpPr>
        <p:sp>
          <p:nvSpPr>
            <p:cNvPr id="986" name="Google Shape;986;p37"/>
            <p:cNvSpPr/>
            <p:nvPr/>
          </p:nvSpPr>
          <p:spPr>
            <a:xfrm>
              <a:off x="2809461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7"/>
            <p:cNvSpPr txBox="1"/>
            <p:nvPr/>
          </p:nvSpPr>
          <p:spPr>
            <a:xfrm>
              <a:off x="2247411" y="4716550"/>
              <a:ext cx="1281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Conceptual model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88" name="Google Shape;988;p37"/>
          <p:cNvGrpSpPr/>
          <p:nvPr/>
        </p:nvGrpSpPr>
        <p:grpSpPr>
          <a:xfrm>
            <a:off x="3584604" y="4550800"/>
            <a:ext cx="1064100" cy="490100"/>
            <a:chOff x="3585904" y="4558850"/>
            <a:chExt cx="1064100" cy="490100"/>
          </a:xfrm>
        </p:grpSpPr>
        <p:sp>
          <p:nvSpPr>
            <p:cNvPr id="989" name="Google Shape;989;p37"/>
            <p:cNvSpPr/>
            <p:nvPr/>
          </p:nvSpPr>
          <p:spPr>
            <a:xfrm>
              <a:off x="4039054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7"/>
            <p:cNvSpPr txBox="1"/>
            <p:nvPr/>
          </p:nvSpPr>
          <p:spPr>
            <a:xfrm>
              <a:off x="3585904" y="4716550"/>
              <a:ext cx="10641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Data analysis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91" name="Google Shape;991;p37"/>
          <p:cNvGrpSpPr/>
          <p:nvPr/>
        </p:nvGrpSpPr>
        <p:grpSpPr>
          <a:xfrm>
            <a:off x="4705296" y="4550800"/>
            <a:ext cx="1420200" cy="490100"/>
            <a:chOff x="4706596" y="4558850"/>
            <a:chExt cx="1420200" cy="490100"/>
          </a:xfrm>
        </p:grpSpPr>
        <p:sp>
          <p:nvSpPr>
            <p:cNvPr id="992" name="Google Shape;992;p37"/>
            <p:cNvSpPr/>
            <p:nvPr/>
          </p:nvSpPr>
          <p:spPr>
            <a:xfrm>
              <a:off x="5337796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7"/>
            <p:cNvSpPr txBox="1"/>
            <p:nvPr/>
          </p:nvSpPr>
          <p:spPr>
            <a:xfrm>
              <a:off x="4706596" y="4716550"/>
              <a:ext cx="14202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Simulation program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94" name="Google Shape;994;p37"/>
          <p:cNvGrpSpPr/>
          <p:nvPr/>
        </p:nvGrpSpPr>
        <p:grpSpPr>
          <a:xfrm>
            <a:off x="6182089" y="4550800"/>
            <a:ext cx="777000" cy="490100"/>
            <a:chOff x="6183389" y="4558850"/>
            <a:chExt cx="777000" cy="490100"/>
          </a:xfrm>
        </p:grpSpPr>
        <p:sp>
          <p:nvSpPr>
            <p:cNvPr id="995" name="Google Shape;995;p37"/>
            <p:cNvSpPr/>
            <p:nvPr/>
          </p:nvSpPr>
          <p:spPr>
            <a:xfrm>
              <a:off x="6492989" y="4558850"/>
              <a:ext cx="157800" cy="1578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7"/>
            <p:cNvSpPr txBox="1"/>
            <p:nvPr/>
          </p:nvSpPr>
          <p:spPr>
            <a:xfrm>
              <a:off x="6183389" y="4716550"/>
              <a:ext cx="7770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Validation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97" name="Google Shape;997;p37"/>
          <p:cNvGrpSpPr/>
          <p:nvPr/>
        </p:nvGrpSpPr>
        <p:grpSpPr>
          <a:xfrm>
            <a:off x="7015682" y="4550800"/>
            <a:ext cx="969900" cy="490100"/>
            <a:chOff x="7016982" y="4558850"/>
            <a:chExt cx="969900" cy="490100"/>
          </a:xfrm>
        </p:grpSpPr>
        <p:sp>
          <p:nvSpPr>
            <p:cNvPr id="998" name="Google Shape;998;p37"/>
            <p:cNvSpPr/>
            <p:nvPr/>
          </p:nvSpPr>
          <p:spPr>
            <a:xfrm>
              <a:off x="7423032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7"/>
            <p:cNvSpPr txBox="1"/>
            <p:nvPr/>
          </p:nvSpPr>
          <p:spPr>
            <a:xfrm>
              <a:off x="7016982" y="4716550"/>
              <a:ext cx="969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Experiments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000" name="Google Shape;1000;p37"/>
          <p:cNvGrpSpPr/>
          <p:nvPr/>
        </p:nvGrpSpPr>
        <p:grpSpPr>
          <a:xfrm>
            <a:off x="8042175" y="4550800"/>
            <a:ext cx="969900" cy="490100"/>
            <a:chOff x="8043475" y="4558850"/>
            <a:chExt cx="969900" cy="490100"/>
          </a:xfrm>
        </p:grpSpPr>
        <p:sp>
          <p:nvSpPr>
            <p:cNvPr id="1001" name="Google Shape;1001;p37"/>
            <p:cNvSpPr/>
            <p:nvPr/>
          </p:nvSpPr>
          <p:spPr>
            <a:xfrm>
              <a:off x="8483561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7"/>
            <p:cNvSpPr txBox="1"/>
            <p:nvPr/>
          </p:nvSpPr>
          <p:spPr>
            <a:xfrm>
              <a:off x="8043475" y="4716550"/>
              <a:ext cx="969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Final report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003" name="Google Shape;1003;p37"/>
          <p:cNvSpPr/>
          <p:nvPr/>
        </p:nvSpPr>
        <p:spPr>
          <a:xfrm>
            <a:off x="1528886" y="2578509"/>
            <a:ext cx="5649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Face validation - program correctness, respect real-world traffic constraints, vehicle generation within reasonable values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04" name="Google Shape;1004;p37"/>
          <p:cNvSpPr txBox="1"/>
          <p:nvPr/>
        </p:nvSpPr>
        <p:spPr>
          <a:xfrm>
            <a:off x="1135714" y="1772772"/>
            <a:ext cx="393300" cy="5268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5" name="Google Shape;1005;p37"/>
          <p:cNvSpPr/>
          <p:nvPr/>
        </p:nvSpPr>
        <p:spPr>
          <a:xfrm>
            <a:off x="1528886" y="1772772"/>
            <a:ext cx="5649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Limitations on validation through output analysis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06" name="Google Shape;1006;p37"/>
          <p:cNvSpPr txBox="1"/>
          <p:nvPr/>
        </p:nvSpPr>
        <p:spPr>
          <a:xfrm>
            <a:off x="1135714" y="2578497"/>
            <a:ext cx="393300" cy="5268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7" name="Google Shape;1007;p37"/>
          <p:cNvSpPr/>
          <p:nvPr/>
        </p:nvSpPr>
        <p:spPr>
          <a:xfrm>
            <a:off x="1528886" y="3384222"/>
            <a:ext cx="5649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Sensitivity analysis - output sensitivity to changing input values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08" name="Google Shape;1008;p37"/>
          <p:cNvSpPr txBox="1"/>
          <p:nvPr/>
        </p:nvSpPr>
        <p:spPr>
          <a:xfrm>
            <a:off x="1135714" y="3384222"/>
            <a:ext cx="393300" cy="5268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9" name="Google Shape;1009;p37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010" name="Google Shape;10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2500" y="4185299"/>
            <a:ext cx="288700" cy="3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8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6" name="Google Shape;1016;p38"/>
          <p:cNvSpPr txBox="1"/>
          <p:nvPr>
            <p:ph type="title"/>
          </p:nvPr>
        </p:nvSpPr>
        <p:spPr>
          <a:xfrm>
            <a:off x="1015550" y="921150"/>
            <a:ext cx="4289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Validation and quality control</a:t>
            </a:r>
            <a:endParaRPr sz="2000"/>
          </a:p>
        </p:txBody>
      </p:sp>
      <p:pic>
        <p:nvPicPr>
          <p:cNvPr id="1017" name="Google Shape;1017;p38"/>
          <p:cNvPicPr preferRelativeResize="0"/>
          <p:nvPr/>
        </p:nvPicPr>
        <p:blipFill rotWithShape="1">
          <a:blip r:embed="rId3">
            <a:alphaModFix/>
          </a:blip>
          <a:srcRect b="0" l="0" r="0" t="-130"/>
          <a:stretch/>
        </p:blipFill>
        <p:spPr>
          <a:xfrm>
            <a:off x="810725" y="1629275"/>
            <a:ext cx="3548024" cy="332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38"/>
          <p:cNvPicPr preferRelativeResize="0"/>
          <p:nvPr/>
        </p:nvPicPr>
        <p:blipFill rotWithShape="1">
          <a:blip r:embed="rId4">
            <a:alphaModFix/>
          </a:blip>
          <a:srcRect b="0" l="59" r="69" t="0"/>
          <a:stretch/>
        </p:blipFill>
        <p:spPr>
          <a:xfrm>
            <a:off x="4785250" y="1629275"/>
            <a:ext cx="3548024" cy="332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38"/>
          <p:cNvSpPr/>
          <p:nvPr/>
        </p:nvSpPr>
        <p:spPr>
          <a:xfrm>
            <a:off x="1874400" y="1886475"/>
            <a:ext cx="612600" cy="1918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38"/>
          <p:cNvSpPr/>
          <p:nvPr/>
        </p:nvSpPr>
        <p:spPr>
          <a:xfrm rot="5400000">
            <a:off x="6545875" y="1083900"/>
            <a:ext cx="757800" cy="27822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38"/>
          <p:cNvSpPr/>
          <p:nvPr/>
        </p:nvSpPr>
        <p:spPr>
          <a:xfrm>
            <a:off x="5840850" y="1938500"/>
            <a:ext cx="512100" cy="1918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38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9"/>
          <p:cNvSpPr/>
          <p:nvPr/>
        </p:nvSpPr>
        <p:spPr>
          <a:xfrm>
            <a:off x="780700" y="4611450"/>
            <a:ext cx="7771800" cy="32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39"/>
          <p:cNvSpPr txBox="1"/>
          <p:nvPr>
            <p:ph type="title"/>
          </p:nvPr>
        </p:nvSpPr>
        <p:spPr>
          <a:xfrm>
            <a:off x="1015550" y="921150"/>
            <a:ext cx="2862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Experiments</a:t>
            </a:r>
            <a:endParaRPr sz="2000"/>
          </a:p>
        </p:txBody>
      </p:sp>
      <p:sp>
        <p:nvSpPr>
          <p:cNvPr id="1029" name="Google Shape;1029;p39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0" name="Google Shape;10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2500" y="4185299"/>
            <a:ext cx="288700" cy="33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1" name="Google Shape;1031;p39"/>
          <p:cNvGrpSpPr/>
          <p:nvPr/>
        </p:nvGrpSpPr>
        <p:grpSpPr>
          <a:xfrm>
            <a:off x="131925" y="4550800"/>
            <a:ext cx="1281900" cy="490100"/>
            <a:chOff x="133225" y="4558850"/>
            <a:chExt cx="1281900" cy="490100"/>
          </a:xfrm>
        </p:grpSpPr>
        <p:sp>
          <p:nvSpPr>
            <p:cNvPr id="1032" name="Google Shape;1032;p39"/>
            <p:cNvSpPr/>
            <p:nvPr/>
          </p:nvSpPr>
          <p:spPr>
            <a:xfrm>
              <a:off x="695275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9"/>
            <p:cNvSpPr txBox="1"/>
            <p:nvPr/>
          </p:nvSpPr>
          <p:spPr>
            <a:xfrm>
              <a:off x="133225" y="4716550"/>
              <a:ext cx="1281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Team presentation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034" name="Google Shape;1034;p39"/>
          <p:cNvGrpSpPr/>
          <p:nvPr/>
        </p:nvGrpSpPr>
        <p:grpSpPr>
          <a:xfrm>
            <a:off x="1470418" y="4550800"/>
            <a:ext cx="719100" cy="490100"/>
            <a:chOff x="1471718" y="4558850"/>
            <a:chExt cx="719100" cy="490100"/>
          </a:xfrm>
        </p:grpSpPr>
        <p:sp>
          <p:nvSpPr>
            <p:cNvPr id="1035" name="Google Shape;1035;p39"/>
            <p:cNvSpPr/>
            <p:nvPr/>
          </p:nvSpPr>
          <p:spPr>
            <a:xfrm>
              <a:off x="1752368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9"/>
            <p:cNvSpPr txBox="1"/>
            <p:nvPr/>
          </p:nvSpPr>
          <p:spPr>
            <a:xfrm>
              <a:off x="1471718" y="4716550"/>
              <a:ext cx="7191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Planning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037" name="Google Shape;1037;p39"/>
          <p:cNvGrpSpPr/>
          <p:nvPr/>
        </p:nvGrpSpPr>
        <p:grpSpPr>
          <a:xfrm>
            <a:off x="2246111" y="4550800"/>
            <a:ext cx="1281900" cy="490100"/>
            <a:chOff x="2247411" y="4558850"/>
            <a:chExt cx="1281900" cy="490100"/>
          </a:xfrm>
        </p:grpSpPr>
        <p:sp>
          <p:nvSpPr>
            <p:cNvPr id="1038" name="Google Shape;1038;p39"/>
            <p:cNvSpPr/>
            <p:nvPr/>
          </p:nvSpPr>
          <p:spPr>
            <a:xfrm>
              <a:off x="2809461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9"/>
            <p:cNvSpPr txBox="1"/>
            <p:nvPr/>
          </p:nvSpPr>
          <p:spPr>
            <a:xfrm>
              <a:off x="2247411" y="4716550"/>
              <a:ext cx="1281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Conceptual model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040" name="Google Shape;1040;p39"/>
          <p:cNvGrpSpPr/>
          <p:nvPr/>
        </p:nvGrpSpPr>
        <p:grpSpPr>
          <a:xfrm>
            <a:off x="3584604" y="4550800"/>
            <a:ext cx="1064100" cy="490100"/>
            <a:chOff x="3585904" y="4558850"/>
            <a:chExt cx="1064100" cy="490100"/>
          </a:xfrm>
        </p:grpSpPr>
        <p:sp>
          <p:nvSpPr>
            <p:cNvPr id="1041" name="Google Shape;1041;p39"/>
            <p:cNvSpPr/>
            <p:nvPr/>
          </p:nvSpPr>
          <p:spPr>
            <a:xfrm>
              <a:off x="4039054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9"/>
            <p:cNvSpPr txBox="1"/>
            <p:nvPr/>
          </p:nvSpPr>
          <p:spPr>
            <a:xfrm>
              <a:off x="3585904" y="4716550"/>
              <a:ext cx="10641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Data analysis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043" name="Google Shape;1043;p39"/>
          <p:cNvGrpSpPr/>
          <p:nvPr/>
        </p:nvGrpSpPr>
        <p:grpSpPr>
          <a:xfrm>
            <a:off x="4705296" y="4550800"/>
            <a:ext cx="1420200" cy="490100"/>
            <a:chOff x="4706596" y="4558850"/>
            <a:chExt cx="1420200" cy="490100"/>
          </a:xfrm>
        </p:grpSpPr>
        <p:sp>
          <p:nvSpPr>
            <p:cNvPr id="1044" name="Google Shape;1044;p39"/>
            <p:cNvSpPr/>
            <p:nvPr/>
          </p:nvSpPr>
          <p:spPr>
            <a:xfrm>
              <a:off x="5337796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9"/>
            <p:cNvSpPr txBox="1"/>
            <p:nvPr/>
          </p:nvSpPr>
          <p:spPr>
            <a:xfrm>
              <a:off x="4706596" y="4716550"/>
              <a:ext cx="14202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Simulation program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046" name="Google Shape;1046;p39"/>
          <p:cNvGrpSpPr/>
          <p:nvPr/>
        </p:nvGrpSpPr>
        <p:grpSpPr>
          <a:xfrm>
            <a:off x="6182089" y="4550800"/>
            <a:ext cx="777000" cy="490100"/>
            <a:chOff x="6183389" y="4558850"/>
            <a:chExt cx="777000" cy="490100"/>
          </a:xfrm>
        </p:grpSpPr>
        <p:sp>
          <p:nvSpPr>
            <p:cNvPr id="1047" name="Google Shape;1047;p39"/>
            <p:cNvSpPr/>
            <p:nvPr/>
          </p:nvSpPr>
          <p:spPr>
            <a:xfrm>
              <a:off x="6492989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9"/>
            <p:cNvSpPr txBox="1"/>
            <p:nvPr/>
          </p:nvSpPr>
          <p:spPr>
            <a:xfrm>
              <a:off x="6183389" y="4716550"/>
              <a:ext cx="7770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Validation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049" name="Google Shape;1049;p39"/>
          <p:cNvGrpSpPr/>
          <p:nvPr/>
        </p:nvGrpSpPr>
        <p:grpSpPr>
          <a:xfrm>
            <a:off x="7015682" y="4550800"/>
            <a:ext cx="969900" cy="490100"/>
            <a:chOff x="7016982" y="4558850"/>
            <a:chExt cx="969900" cy="490100"/>
          </a:xfrm>
        </p:grpSpPr>
        <p:sp>
          <p:nvSpPr>
            <p:cNvPr id="1050" name="Google Shape;1050;p39"/>
            <p:cNvSpPr/>
            <p:nvPr/>
          </p:nvSpPr>
          <p:spPr>
            <a:xfrm>
              <a:off x="7423032" y="4558850"/>
              <a:ext cx="157800" cy="1578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9"/>
            <p:cNvSpPr txBox="1"/>
            <p:nvPr/>
          </p:nvSpPr>
          <p:spPr>
            <a:xfrm>
              <a:off x="7016982" y="4716550"/>
              <a:ext cx="969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Experiments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052" name="Google Shape;1052;p39"/>
          <p:cNvGrpSpPr/>
          <p:nvPr/>
        </p:nvGrpSpPr>
        <p:grpSpPr>
          <a:xfrm>
            <a:off x="8042175" y="4550800"/>
            <a:ext cx="969900" cy="490100"/>
            <a:chOff x="8043475" y="4558850"/>
            <a:chExt cx="969900" cy="490100"/>
          </a:xfrm>
        </p:grpSpPr>
        <p:sp>
          <p:nvSpPr>
            <p:cNvPr id="1053" name="Google Shape;1053;p39"/>
            <p:cNvSpPr/>
            <p:nvPr/>
          </p:nvSpPr>
          <p:spPr>
            <a:xfrm>
              <a:off x="8483561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9"/>
            <p:cNvSpPr txBox="1"/>
            <p:nvPr/>
          </p:nvSpPr>
          <p:spPr>
            <a:xfrm>
              <a:off x="8043475" y="4716550"/>
              <a:ext cx="969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Final report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055" name="Google Shape;1055;p39"/>
          <p:cNvSpPr/>
          <p:nvPr/>
        </p:nvSpPr>
        <p:spPr>
          <a:xfrm>
            <a:off x="1488575" y="1493850"/>
            <a:ext cx="3743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Open one traffic light at a time.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56" name="Google Shape;1056;p39"/>
          <p:cNvSpPr txBox="1"/>
          <p:nvPr/>
        </p:nvSpPr>
        <p:spPr>
          <a:xfrm>
            <a:off x="1095423" y="1590999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#1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7" name="Google Shape;1057;p39"/>
          <p:cNvSpPr/>
          <p:nvPr/>
        </p:nvSpPr>
        <p:spPr>
          <a:xfrm>
            <a:off x="1488574" y="2020225"/>
            <a:ext cx="3743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Muli"/>
                <a:ea typeface="Muli"/>
                <a:cs typeface="Muli"/>
                <a:sym typeface="Muli"/>
              </a:rPr>
              <a:t>Open the traffic lights for non-overlapping traffic directions.</a:t>
            </a:r>
            <a:endParaRPr>
              <a:solidFill>
                <a:srgbClr val="D9D9D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58" name="Google Shape;1058;p39"/>
          <p:cNvSpPr txBox="1"/>
          <p:nvPr/>
        </p:nvSpPr>
        <p:spPr>
          <a:xfrm>
            <a:off x="1095423" y="2117386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#2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9" name="Google Shape;1059;p39"/>
          <p:cNvSpPr/>
          <p:nvPr/>
        </p:nvSpPr>
        <p:spPr>
          <a:xfrm>
            <a:off x="1488574" y="2546500"/>
            <a:ext cx="3743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Muli"/>
                <a:ea typeface="Muli"/>
                <a:cs typeface="Muli"/>
                <a:sym typeface="Muli"/>
              </a:rPr>
              <a:t>Allow cars to move on the tram line on Leipziger Str. north</a:t>
            </a:r>
            <a:endParaRPr>
              <a:solidFill>
                <a:srgbClr val="D9D9D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60" name="Google Shape;1060;p39"/>
          <p:cNvSpPr txBox="1"/>
          <p:nvPr/>
        </p:nvSpPr>
        <p:spPr>
          <a:xfrm>
            <a:off x="1095423" y="2643711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#3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1" name="Google Shape;1061;p39"/>
          <p:cNvSpPr/>
          <p:nvPr/>
        </p:nvSpPr>
        <p:spPr>
          <a:xfrm>
            <a:off x="1488575" y="3072775"/>
            <a:ext cx="3743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Muli"/>
                <a:ea typeface="Muli"/>
                <a:cs typeface="Muli"/>
                <a:sym typeface="Muli"/>
              </a:rPr>
              <a:t>Build a bridge to connect Erich-Weinert Str. and Am Fuchsberg</a:t>
            </a:r>
            <a:endParaRPr>
              <a:solidFill>
                <a:srgbClr val="D9D9D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62" name="Google Shape;1062;p39"/>
          <p:cNvSpPr txBox="1"/>
          <p:nvPr/>
        </p:nvSpPr>
        <p:spPr>
          <a:xfrm>
            <a:off x="1095423" y="3169986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#4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3" name="Google Shape;1063;p39"/>
          <p:cNvSpPr/>
          <p:nvPr/>
        </p:nvSpPr>
        <p:spPr>
          <a:xfrm>
            <a:off x="1488578" y="3599050"/>
            <a:ext cx="3743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Muli"/>
                <a:ea typeface="Muli"/>
                <a:cs typeface="Muli"/>
                <a:sym typeface="Muli"/>
              </a:rPr>
              <a:t>Build a free lane for cars turning from Leipziger Str. south into Erich-Weinert Str.</a:t>
            </a:r>
            <a:endParaRPr>
              <a:solidFill>
                <a:srgbClr val="D9D9D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64" name="Google Shape;1064;p39"/>
          <p:cNvSpPr txBox="1"/>
          <p:nvPr/>
        </p:nvSpPr>
        <p:spPr>
          <a:xfrm>
            <a:off x="1095423" y="3696261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#5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5" name="Google Shape;1065;p39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066" name="Google Shape;106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771" y="759654"/>
            <a:ext cx="3550032" cy="33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39"/>
          <p:cNvSpPr txBox="1"/>
          <p:nvPr/>
        </p:nvSpPr>
        <p:spPr>
          <a:xfrm>
            <a:off x="6651551" y="2449763"/>
            <a:ext cx="427500" cy="3936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#1</a:t>
            </a:r>
            <a:endParaRPr b="1" sz="15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68" name="Google Shape;1068;p39"/>
          <p:cNvSpPr txBox="1"/>
          <p:nvPr/>
        </p:nvSpPr>
        <p:spPr>
          <a:xfrm>
            <a:off x="7079038" y="2939863"/>
            <a:ext cx="427500" cy="3936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#2</a:t>
            </a:r>
            <a:endParaRPr b="1" sz="15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69" name="Google Shape;1069;p39"/>
          <p:cNvSpPr txBox="1"/>
          <p:nvPr/>
        </p:nvSpPr>
        <p:spPr>
          <a:xfrm>
            <a:off x="7506538" y="2153413"/>
            <a:ext cx="427500" cy="3936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#3</a:t>
            </a:r>
            <a:endParaRPr b="1" sz="15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70" name="Google Shape;1070;p39"/>
          <p:cNvSpPr txBox="1"/>
          <p:nvPr/>
        </p:nvSpPr>
        <p:spPr>
          <a:xfrm>
            <a:off x="7079038" y="1723775"/>
            <a:ext cx="427500" cy="3936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#4</a:t>
            </a:r>
            <a:endParaRPr b="1" sz="15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0"/>
          <p:cNvSpPr/>
          <p:nvPr/>
        </p:nvSpPr>
        <p:spPr>
          <a:xfrm>
            <a:off x="780700" y="4611450"/>
            <a:ext cx="7771800" cy="32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40"/>
          <p:cNvSpPr txBox="1"/>
          <p:nvPr>
            <p:ph type="title"/>
          </p:nvPr>
        </p:nvSpPr>
        <p:spPr>
          <a:xfrm>
            <a:off x="1015550" y="921150"/>
            <a:ext cx="2862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Experiments</a:t>
            </a:r>
            <a:endParaRPr sz="2000"/>
          </a:p>
        </p:txBody>
      </p:sp>
      <p:sp>
        <p:nvSpPr>
          <p:cNvPr id="1077" name="Google Shape;1077;p40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8" name="Google Shape;10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2500" y="4185299"/>
            <a:ext cx="288700" cy="33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9" name="Google Shape;1079;p40"/>
          <p:cNvGrpSpPr/>
          <p:nvPr/>
        </p:nvGrpSpPr>
        <p:grpSpPr>
          <a:xfrm>
            <a:off x="131925" y="4550800"/>
            <a:ext cx="1281900" cy="490100"/>
            <a:chOff x="133225" y="4558850"/>
            <a:chExt cx="1281900" cy="490100"/>
          </a:xfrm>
        </p:grpSpPr>
        <p:sp>
          <p:nvSpPr>
            <p:cNvPr id="1080" name="Google Shape;1080;p40"/>
            <p:cNvSpPr/>
            <p:nvPr/>
          </p:nvSpPr>
          <p:spPr>
            <a:xfrm>
              <a:off x="695275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0"/>
            <p:cNvSpPr txBox="1"/>
            <p:nvPr/>
          </p:nvSpPr>
          <p:spPr>
            <a:xfrm>
              <a:off x="133225" y="4716550"/>
              <a:ext cx="1281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Team presentation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082" name="Google Shape;1082;p40"/>
          <p:cNvGrpSpPr/>
          <p:nvPr/>
        </p:nvGrpSpPr>
        <p:grpSpPr>
          <a:xfrm>
            <a:off x="1470418" y="4550800"/>
            <a:ext cx="719100" cy="490100"/>
            <a:chOff x="1471718" y="4558850"/>
            <a:chExt cx="719100" cy="490100"/>
          </a:xfrm>
        </p:grpSpPr>
        <p:sp>
          <p:nvSpPr>
            <p:cNvPr id="1083" name="Google Shape;1083;p40"/>
            <p:cNvSpPr/>
            <p:nvPr/>
          </p:nvSpPr>
          <p:spPr>
            <a:xfrm>
              <a:off x="1752368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0"/>
            <p:cNvSpPr txBox="1"/>
            <p:nvPr/>
          </p:nvSpPr>
          <p:spPr>
            <a:xfrm>
              <a:off x="1471718" y="4716550"/>
              <a:ext cx="7191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Planning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085" name="Google Shape;1085;p40"/>
          <p:cNvGrpSpPr/>
          <p:nvPr/>
        </p:nvGrpSpPr>
        <p:grpSpPr>
          <a:xfrm>
            <a:off x="2246111" y="4550800"/>
            <a:ext cx="1281900" cy="490100"/>
            <a:chOff x="2247411" y="4558850"/>
            <a:chExt cx="1281900" cy="490100"/>
          </a:xfrm>
        </p:grpSpPr>
        <p:sp>
          <p:nvSpPr>
            <p:cNvPr id="1086" name="Google Shape;1086;p40"/>
            <p:cNvSpPr/>
            <p:nvPr/>
          </p:nvSpPr>
          <p:spPr>
            <a:xfrm>
              <a:off x="2809461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0"/>
            <p:cNvSpPr txBox="1"/>
            <p:nvPr/>
          </p:nvSpPr>
          <p:spPr>
            <a:xfrm>
              <a:off x="2247411" y="4716550"/>
              <a:ext cx="1281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Conceptual model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088" name="Google Shape;1088;p40"/>
          <p:cNvGrpSpPr/>
          <p:nvPr/>
        </p:nvGrpSpPr>
        <p:grpSpPr>
          <a:xfrm>
            <a:off x="3584604" y="4550800"/>
            <a:ext cx="1064100" cy="490100"/>
            <a:chOff x="3585904" y="4558850"/>
            <a:chExt cx="1064100" cy="490100"/>
          </a:xfrm>
        </p:grpSpPr>
        <p:sp>
          <p:nvSpPr>
            <p:cNvPr id="1089" name="Google Shape;1089;p40"/>
            <p:cNvSpPr/>
            <p:nvPr/>
          </p:nvSpPr>
          <p:spPr>
            <a:xfrm>
              <a:off x="4039054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0"/>
            <p:cNvSpPr txBox="1"/>
            <p:nvPr/>
          </p:nvSpPr>
          <p:spPr>
            <a:xfrm>
              <a:off x="3585904" y="4716550"/>
              <a:ext cx="10641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Data analysis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091" name="Google Shape;1091;p40"/>
          <p:cNvGrpSpPr/>
          <p:nvPr/>
        </p:nvGrpSpPr>
        <p:grpSpPr>
          <a:xfrm>
            <a:off x="4705296" y="4550800"/>
            <a:ext cx="1420200" cy="490100"/>
            <a:chOff x="4706596" y="4558850"/>
            <a:chExt cx="1420200" cy="490100"/>
          </a:xfrm>
        </p:grpSpPr>
        <p:sp>
          <p:nvSpPr>
            <p:cNvPr id="1092" name="Google Shape;1092;p40"/>
            <p:cNvSpPr/>
            <p:nvPr/>
          </p:nvSpPr>
          <p:spPr>
            <a:xfrm>
              <a:off x="5337796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0"/>
            <p:cNvSpPr txBox="1"/>
            <p:nvPr/>
          </p:nvSpPr>
          <p:spPr>
            <a:xfrm>
              <a:off x="4706596" y="4716550"/>
              <a:ext cx="14202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Simulation program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094" name="Google Shape;1094;p40"/>
          <p:cNvGrpSpPr/>
          <p:nvPr/>
        </p:nvGrpSpPr>
        <p:grpSpPr>
          <a:xfrm>
            <a:off x="6182089" y="4550800"/>
            <a:ext cx="777000" cy="490100"/>
            <a:chOff x="6183389" y="4558850"/>
            <a:chExt cx="777000" cy="490100"/>
          </a:xfrm>
        </p:grpSpPr>
        <p:sp>
          <p:nvSpPr>
            <p:cNvPr id="1095" name="Google Shape;1095;p40"/>
            <p:cNvSpPr/>
            <p:nvPr/>
          </p:nvSpPr>
          <p:spPr>
            <a:xfrm>
              <a:off x="6492989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0"/>
            <p:cNvSpPr txBox="1"/>
            <p:nvPr/>
          </p:nvSpPr>
          <p:spPr>
            <a:xfrm>
              <a:off x="6183389" y="4716550"/>
              <a:ext cx="7770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Validation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097" name="Google Shape;1097;p40"/>
          <p:cNvGrpSpPr/>
          <p:nvPr/>
        </p:nvGrpSpPr>
        <p:grpSpPr>
          <a:xfrm>
            <a:off x="7015682" y="4550800"/>
            <a:ext cx="969900" cy="490100"/>
            <a:chOff x="7016982" y="4558850"/>
            <a:chExt cx="969900" cy="490100"/>
          </a:xfrm>
        </p:grpSpPr>
        <p:sp>
          <p:nvSpPr>
            <p:cNvPr id="1098" name="Google Shape;1098;p40"/>
            <p:cNvSpPr/>
            <p:nvPr/>
          </p:nvSpPr>
          <p:spPr>
            <a:xfrm>
              <a:off x="7423032" y="4558850"/>
              <a:ext cx="157800" cy="1578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0"/>
            <p:cNvSpPr txBox="1"/>
            <p:nvPr/>
          </p:nvSpPr>
          <p:spPr>
            <a:xfrm>
              <a:off x="7016982" y="4716550"/>
              <a:ext cx="969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Experiments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100" name="Google Shape;1100;p40"/>
          <p:cNvGrpSpPr/>
          <p:nvPr/>
        </p:nvGrpSpPr>
        <p:grpSpPr>
          <a:xfrm>
            <a:off x="8042175" y="4550800"/>
            <a:ext cx="969900" cy="490100"/>
            <a:chOff x="8043475" y="4558850"/>
            <a:chExt cx="969900" cy="490100"/>
          </a:xfrm>
        </p:grpSpPr>
        <p:sp>
          <p:nvSpPr>
            <p:cNvPr id="1101" name="Google Shape;1101;p40"/>
            <p:cNvSpPr/>
            <p:nvPr/>
          </p:nvSpPr>
          <p:spPr>
            <a:xfrm>
              <a:off x="8483561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0"/>
            <p:cNvSpPr txBox="1"/>
            <p:nvPr/>
          </p:nvSpPr>
          <p:spPr>
            <a:xfrm>
              <a:off x="8043475" y="4716550"/>
              <a:ext cx="969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Final report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103" name="Google Shape;1103;p40"/>
          <p:cNvSpPr/>
          <p:nvPr/>
        </p:nvSpPr>
        <p:spPr>
          <a:xfrm>
            <a:off x="1488575" y="1493850"/>
            <a:ext cx="3743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Muli"/>
                <a:ea typeface="Muli"/>
                <a:cs typeface="Muli"/>
                <a:sym typeface="Muli"/>
              </a:rPr>
              <a:t>Open one traffic light at a time.</a:t>
            </a:r>
            <a:endParaRPr>
              <a:solidFill>
                <a:srgbClr val="D9D9D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04" name="Google Shape;1104;p40"/>
          <p:cNvSpPr txBox="1"/>
          <p:nvPr/>
        </p:nvSpPr>
        <p:spPr>
          <a:xfrm>
            <a:off x="1095423" y="1590999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5" name="Google Shape;1105;p40"/>
          <p:cNvSpPr/>
          <p:nvPr/>
        </p:nvSpPr>
        <p:spPr>
          <a:xfrm>
            <a:off x="1488574" y="2020225"/>
            <a:ext cx="3743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Open the traffic lights for non-overlapping traffic directions.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06" name="Google Shape;1106;p40"/>
          <p:cNvSpPr txBox="1"/>
          <p:nvPr/>
        </p:nvSpPr>
        <p:spPr>
          <a:xfrm>
            <a:off x="1095423" y="2117386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7" name="Google Shape;1107;p40"/>
          <p:cNvSpPr/>
          <p:nvPr/>
        </p:nvSpPr>
        <p:spPr>
          <a:xfrm>
            <a:off x="1488574" y="2546500"/>
            <a:ext cx="3743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Muli"/>
                <a:ea typeface="Muli"/>
                <a:cs typeface="Muli"/>
                <a:sym typeface="Muli"/>
              </a:rPr>
              <a:t>Allow cars to move on the tram line on Leipziger Str. north</a:t>
            </a:r>
            <a:endParaRPr>
              <a:solidFill>
                <a:srgbClr val="D9D9D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08" name="Google Shape;1108;p40"/>
          <p:cNvSpPr txBox="1"/>
          <p:nvPr/>
        </p:nvSpPr>
        <p:spPr>
          <a:xfrm>
            <a:off x="1095423" y="2643711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9" name="Google Shape;1109;p40"/>
          <p:cNvSpPr/>
          <p:nvPr/>
        </p:nvSpPr>
        <p:spPr>
          <a:xfrm>
            <a:off x="1488575" y="3072775"/>
            <a:ext cx="3743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Muli"/>
                <a:ea typeface="Muli"/>
                <a:cs typeface="Muli"/>
                <a:sym typeface="Muli"/>
              </a:rPr>
              <a:t>Build a bridge to connect Erich-Weinert Str. and Am Fuchsberg</a:t>
            </a:r>
            <a:endParaRPr>
              <a:solidFill>
                <a:srgbClr val="D9D9D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10" name="Google Shape;1110;p40"/>
          <p:cNvSpPr txBox="1"/>
          <p:nvPr/>
        </p:nvSpPr>
        <p:spPr>
          <a:xfrm>
            <a:off x="1095423" y="3169986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1" name="Google Shape;1111;p40"/>
          <p:cNvSpPr/>
          <p:nvPr/>
        </p:nvSpPr>
        <p:spPr>
          <a:xfrm>
            <a:off x="1488578" y="3599050"/>
            <a:ext cx="3743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Muli"/>
                <a:ea typeface="Muli"/>
                <a:cs typeface="Muli"/>
                <a:sym typeface="Muli"/>
              </a:rPr>
              <a:t>Build a free lane for cars turning from Leipziger Str. south into Erich-Weinert Str.</a:t>
            </a:r>
            <a:endParaRPr>
              <a:solidFill>
                <a:srgbClr val="D9D9D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12" name="Google Shape;1112;p40"/>
          <p:cNvSpPr txBox="1"/>
          <p:nvPr/>
        </p:nvSpPr>
        <p:spPr>
          <a:xfrm>
            <a:off x="1095423" y="3696261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3" name="Google Shape;1113;p40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114" name="Google Shape;111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771" y="759654"/>
            <a:ext cx="3550032" cy="33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40"/>
          <p:cNvSpPr txBox="1"/>
          <p:nvPr/>
        </p:nvSpPr>
        <p:spPr>
          <a:xfrm>
            <a:off x="7410100" y="2086775"/>
            <a:ext cx="969900" cy="3936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Phase 1, 2</a:t>
            </a:r>
            <a:endParaRPr b="1"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16" name="Google Shape;1116;p40"/>
          <p:cNvSpPr txBox="1"/>
          <p:nvPr/>
        </p:nvSpPr>
        <p:spPr>
          <a:xfrm>
            <a:off x="6205600" y="2449775"/>
            <a:ext cx="969900" cy="3936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Phase 1, 2</a:t>
            </a:r>
            <a:endParaRPr b="1"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17" name="Google Shape;1117;p40"/>
          <p:cNvSpPr txBox="1"/>
          <p:nvPr/>
        </p:nvSpPr>
        <p:spPr>
          <a:xfrm>
            <a:off x="6712988" y="1493850"/>
            <a:ext cx="969900" cy="3936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Phase 3, 4</a:t>
            </a:r>
            <a:endParaRPr b="1"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18" name="Google Shape;1118;p40"/>
          <p:cNvSpPr txBox="1"/>
          <p:nvPr/>
        </p:nvSpPr>
        <p:spPr>
          <a:xfrm>
            <a:off x="6882888" y="3073300"/>
            <a:ext cx="969900" cy="3936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Phase 3, 4</a:t>
            </a:r>
            <a:endParaRPr b="1"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41"/>
          <p:cNvSpPr/>
          <p:nvPr/>
        </p:nvSpPr>
        <p:spPr>
          <a:xfrm>
            <a:off x="780700" y="4611450"/>
            <a:ext cx="7771800" cy="32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41"/>
          <p:cNvSpPr txBox="1"/>
          <p:nvPr>
            <p:ph type="title"/>
          </p:nvPr>
        </p:nvSpPr>
        <p:spPr>
          <a:xfrm>
            <a:off x="1015550" y="921150"/>
            <a:ext cx="2862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Experiments</a:t>
            </a:r>
            <a:endParaRPr sz="2000"/>
          </a:p>
        </p:txBody>
      </p:sp>
      <p:sp>
        <p:nvSpPr>
          <p:cNvPr id="1125" name="Google Shape;1125;p41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6" name="Google Shape;11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2500" y="4185299"/>
            <a:ext cx="288700" cy="33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7" name="Google Shape;1127;p41"/>
          <p:cNvGrpSpPr/>
          <p:nvPr/>
        </p:nvGrpSpPr>
        <p:grpSpPr>
          <a:xfrm>
            <a:off x="131925" y="4550800"/>
            <a:ext cx="1281900" cy="490100"/>
            <a:chOff x="133225" y="4558850"/>
            <a:chExt cx="1281900" cy="490100"/>
          </a:xfrm>
        </p:grpSpPr>
        <p:sp>
          <p:nvSpPr>
            <p:cNvPr id="1128" name="Google Shape;1128;p41"/>
            <p:cNvSpPr/>
            <p:nvPr/>
          </p:nvSpPr>
          <p:spPr>
            <a:xfrm>
              <a:off x="695275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1"/>
            <p:cNvSpPr txBox="1"/>
            <p:nvPr/>
          </p:nvSpPr>
          <p:spPr>
            <a:xfrm>
              <a:off x="133225" y="4716550"/>
              <a:ext cx="1281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Team presentation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130" name="Google Shape;1130;p41"/>
          <p:cNvGrpSpPr/>
          <p:nvPr/>
        </p:nvGrpSpPr>
        <p:grpSpPr>
          <a:xfrm>
            <a:off x="1470418" y="4550800"/>
            <a:ext cx="719100" cy="490100"/>
            <a:chOff x="1471718" y="4558850"/>
            <a:chExt cx="719100" cy="490100"/>
          </a:xfrm>
        </p:grpSpPr>
        <p:sp>
          <p:nvSpPr>
            <p:cNvPr id="1131" name="Google Shape;1131;p41"/>
            <p:cNvSpPr/>
            <p:nvPr/>
          </p:nvSpPr>
          <p:spPr>
            <a:xfrm>
              <a:off x="1752368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1"/>
            <p:cNvSpPr txBox="1"/>
            <p:nvPr/>
          </p:nvSpPr>
          <p:spPr>
            <a:xfrm>
              <a:off x="1471718" y="4716550"/>
              <a:ext cx="7191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Planning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133" name="Google Shape;1133;p41"/>
          <p:cNvGrpSpPr/>
          <p:nvPr/>
        </p:nvGrpSpPr>
        <p:grpSpPr>
          <a:xfrm>
            <a:off x="2246111" y="4550800"/>
            <a:ext cx="1281900" cy="490100"/>
            <a:chOff x="2247411" y="4558850"/>
            <a:chExt cx="1281900" cy="490100"/>
          </a:xfrm>
        </p:grpSpPr>
        <p:sp>
          <p:nvSpPr>
            <p:cNvPr id="1134" name="Google Shape;1134;p41"/>
            <p:cNvSpPr/>
            <p:nvPr/>
          </p:nvSpPr>
          <p:spPr>
            <a:xfrm>
              <a:off x="2809461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1"/>
            <p:cNvSpPr txBox="1"/>
            <p:nvPr/>
          </p:nvSpPr>
          <p:spPr>
            <a:xfrm>
              <a:off x="2247411" y="4716550"/>
              <a:ext cx="1281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Conceptual model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136" name="Google Shape;1136;p41"/>
          <p:cNvGrpSpPr/>
          <p:nvPr/>
        </p:nvGrpSpPr>
        <p:grpSpPr>
          <a:xfrm>
            <a:off x="3584604" y="4550800"/>
            <a:ext cx="1064100" cy="490100"/>
            <a:chOff x="3585904" y="4558850"/>
            <a:chExt cx="1064100" cy="490100"/>
          </a:xfrm>
        </p:grpSpPr>
        <p:sp>
          <p:nvSpPr>
            <p:cNvPr id="1137" name="Google Shape;1137;p41"/>
            <p:cNvSpPr/>
            <p:nvPr/>
          </p:nvSpPr>
          <p:spPr>
            <a:xfrm>
              <a:off x="4039054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1"/>
            <p:cNvSpPr txBox="1"/>
            <p:nvPr/>
          </p:nvSpPr>
          <p:spPr>
            <a:xfrm>
              <a:off x="3585904" y="4716550"/>
              <a:ext cx="10641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Data analysis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139" name="Google Shape;1139;p41"/>
          <p:cNvGrpSpPr/>
          <p:nvPr/>
        </p:nvGrpSpPr>
        <p:grpSpPr>
          <a:xfrm>
            <a:off x="4705296" y="4550800"/>
            <a:ext cx="1420200" cy="490100"/>
            <a:chOff x="4706596" y="4558850"/>
            <a:chExt cx="1420200" cy="490100"/>
          </a:xfrm>
        </p:grpSpPr>
        <p:sp>
          <p:nvSpPr>
            <p:cNvPr id="1140" name="Google Shape;1140;p41"/>
            <p:cNvSpPr/>
            <p:nvPr/>
          </p:nvSpPr>
          <p:spPr>
            <a:xfrm>
              <a:off x="5337796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1"/>
            <p:cNvSpPr txBox="1"/>
            <p:nvPr/>
          </p:nvSpPr>
          <p:spPr>
            <a:xfrm>
              <a:off x="4706596" y="4716550"/>
              <a:ext cx="14202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Simulation program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142" name="Google Shape;1142;p41"/>
          <p:cNvGrpSpPr/>
          <p:nvPr/>
        </p:nvGrpSpPr>
        <p:grpSpPr>
          <a:xfrm>
            <a:off x="6182089" y="4550800"/>
            <a:ext cx="777000" cy="490100"/>
            <a:chOff x="6183389" y="4558850"/>
            <a:chExt cx="777000" cy="490100"/>
          </a:xfrm>
        </p:grpSpPr>
        <p:sp>
          <p:nvSpPr>
            <p:cNvPr id="1143" name="Google Shape;1143;p41"/>
            <p:cNvSpPr/>
            <p:nvPr/>
          </p:nvSpPr>
          <p:spPr>
            <a:xfrm>
              <a:off x="6492989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1"/>
            <p:cNvSpPr txBox="1"/>
            <p:nvPr/>
          </p:nvSpPr>
          <p:spPr>
            <a:xfrm>
              <a:off x="6183389" y="4716550"/>
              <a:ext cx="7770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Validation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145" name="Google Shape;1145;p41"/>
          <p:cNvGrpSpPr/>
          <p:nvPr/>
        </p:nvGrpSpPr>
        <p:grpSpPr>
          <a:xfrm>
            <a:off x="7015682" y="4550800"/>
            <a:ext cx="969900" cy="490100"/>
            <a:chOff x="7016982" y="4558850"/>
            <a:chExt cx="969900" cy="490100"/>
          </a:xfrm>
        </p:grpSpPr>
        <p:sp>
          <p:nvSpPr>
            <p:cNvPr id="1146" name="Google Shape;1146;p41"/>
            <p:cNvSpPr/>
            <p:nvPr/>
          </p:nvSpPr>
          <p:spPr>
            <a:xfrm>
              <a:off x="7423032" y="4558850"/>
              <a:ext cx="157800" cy="1578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1"/>
            <p:cNvSpPr txBox="1"/>
            <p:nvPr/>
          </p:nvSpPr>
          <p:spPr>
            <a:xfrm>
              <a:off x="7016982" y="4716550"/>
              <a:ext cx="969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Experiments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148" name="Google Shape;1148;p41"/>
          <p:cNvGrpSpPr/>
          <p:nvPr/>
        </p:nvGrpSpPr>
        <p:grpSpPr>
          <a:xfrm>
            <a:off x="8042175" y="4550800"/>
            <a:ext cx="969900" cy="490100"/>
            <a:chOff x="8043475" y="4558850"/>
            <a:chExt cx="969900" cy="490100"/>
          </a:xfrm>
        </p:grpSpPr>
        <p:sp>
          <p:nvSpPr>
            <p:cNvPr id="1149" name="Google Shape;1149;p41"/>
            <p:cNvSpPr/>
            <p:nvPr/>
          </p:nvSpPr>
          <p:spPr>
            <a:xfrm>
              <a:off x="8483561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1"/>
            <p:cNvSpPr txBox="1"/>
            <p:nvPr/>
          </p:nvSpPr>
          <p:spPr>
            <a:xfrm>
              <a:off x="8043475" y="4716550"/>
              <a:ext cx="969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Final report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151" name="Google Shape;1151;p41"/>
          <p:cNvSpPr/>
          <p:nvPr/>
        </p:nvSpPr>
        <p:spPr>
          <a:xfrm>
            <a:off x="1488575" y="1493850"/>
            <a:ext cx="3743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Muli"/>
                <a:ea typeface="Muli"/>
                <a:cs typeface="Muli"/>
                <a:sym typeface="Muli"/>
              </a:rPr>
              <a:t>Open one traffic light at a time.</a:t>
            </a:r>
            <a:endParaRPr>
              <a:solidFill>
                <a:srgbClr val="D9D9D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52" name="Google Shape;1152;p41"/>
          <p:cNvSpPr txBox="1"/>
          <p:nvPr/>
        </p:nvSpPr>
        <p:spPr>
          <a:xfrm>
            <a:off x="1095423" y="1590999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#1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3" name="Google Shape;1153;p41"/>
          <p:cNvSpPr/>
          <p:nvPr/>
        </p:nvSpPr>
        <p:spPr>
          <a:xfrm>
            <a:off x="1488574" y="2020225"/>
            <a:ext cx="3743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Muli"/>
                <a:ea typeface="Muli"/>
                <a:cs typeface="Muli"/>
                <a:sym typeface="Muli"/>
              </a:rPr>
              <a:t>Open the traffic lights for non-overlapping traffic directions.</a:t>
            </a:r>
            <a:endParaRPr>
              <a:solidFill>
                <a:srgbClr val="D9D9D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54" name="Google Shape;1154;p41"/>
          <p:cNvSpPr txBox="1"/>
          <p:nvPr/>
        </p:nvSpPr>
        <p:spPr>
          <a:xfrm>
            <a:off x="1095423" y="2117386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#2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5" name="Google Shape;1155;p41"/>
          <p:cNvSpPr/>
          <p:nvPr/>
        </p:nvSpPr>
        <p:spPr>
          <a:xfrm>
            <a:off x="1488574" y="2546500"/>
            <a:ext cx="3743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Allow cars to move on the tram line on Leipziger Str. north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56" name="Google Shape;1156;p41"/>
          <p:cNvSpPr txBox="1"/>
          <p:nvPr/>
        </p:nvSpPr>
        <p:spPr>
          <a:xfrm>
            <a:off x="1095423" y="2643711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#3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7" name="Google Shape;1157;p41"/>
          <p:cNvSpPr/>
          <p:nvPr/>
        </p:nvSpPr>
        <p:spPr>
          <a:xfrm>
            <a:off x="1488575" y="3072775"/>
            <a:ext cx="3743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Muli"/>
                <a:ea typeface="Muli"/>
                <a:cs typeface="Muli"/>
                <a:sym typeface="Muli"/>
              </a:rPr>
              <a:t>Build a bridge to connect Erich-Weinert Str. and Am Fuchsberg</a:t>
            </a:r>
            <a:endParaRPr>
              <a:solidFill>
                <a:srgbClr val="D9D9D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58" name="Google Shape;1158;p41"/>
          <p:cNvSpPr txBox="1"/>
          <p:nvPr/>
        </p:nvSpPr>
        <p:spPr>
          <a:xfrm>
            <a:off x="1095423" y="3169986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#4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9" name="Google Shape;1159;p41"/>
          <p:cNvSpPr/>
          <p:nvPr/>
        </p:nvSpPr>
        <p:spPr>
          <a:xfrm>
            <a:off x="1488578" y="3599050"/>
            <a:ext cx="3743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Muli"/>
                <a:ea typeface="Muli"/>
                <a:cs typeface="Muli"/>
                <a:sym typeface="Muli"/>
              </a:rPr>
              <a:t>Build a free lane for cars turning from Leipziger Str. south into Erich-Weinert Str.</a:t>
            </a:r>
            <a:endParaRPr>
              <a:solidFill>
                <a:srgbClr val="D9D9D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60" name="Google Shape;1160;p41"/>
          <p:cNvSpPr txBox="1"/>
          <p:nvPr/>
        </p:nvSpPr>
        <p:spPr>
          <a:xfrm>
            <a:off x="1095423" y="3696261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#5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1" name="Google Shape;1161;p41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162" name="Google Shape;116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771" y="759654"/>
            <a:ext cx="3550032" cy="33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41"/>
          <p:cNvSpPr/>
          <p:nvPr/>
        </p:nvSpPr>
        <p:spPr>
          <a:xfrm>
            <a:off x="7011950" y="719340"/>
            <a:ext cx="514200" cy="788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4"/>
          <p:cNvSpPr txBox="1"/>
          <p:nvPr>
            <p:ph type="title"/>
          </p:nvPr>
        </p:nvSpPr>
        <p:spPr>
          <a:xfrm>
            <a:off x="608725" y="8086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26" name="Google Shape;626;p24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7" name="Google Shape;627;p24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28" name="Google Shape;628;p24"/>
          <p:cNvSpPr/>
          <p:nvPr/>
        </p:nvSpPr>
        <p:spPr>
          <a:xfrm>
            <a:off x="565975" y="1672900"/>
            <a:ext cx="2571000" cy="1475700"/>
          </a:xfrm>
          <a:prstGeom prst="rect">
            <a:avLst/>
          </a:prstGeom>
          <a:solidFill>
            <a:srgbClr val="026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24"/>
          <p:cNvSpPr/>
          <p:nvPr/>
        </p:nvSpPr>
        <p:spPr>
          <a:xfrm>
            <a:off x="3286500" y="1672900"/>
            <a:ext cx="2571000" cy="147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4"/>
          <p:cNvSpPr/>
          <p:nvPr/>
        </p:nvSpPr>
        <p:spPr>
          <a:xfrm>
            <a:off x="565976" y="3288075"/>
            <a:ext cx="2571000" cy="147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4"/>
          <p:cNvSpPr/>
          <p:nvPr/>
        </p:nvSpPr>
        <p:spPr>
          <a:xfrm>
            <a:off x="3286500" y="3288075"/>
            <a:ext cx="2571000" cy="147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4"/>
          <p:cNvSpPr txBox="1"/>
          <p:nvPr/>
        </p:nvSpPr>
        <p:spPr>
          <a:xfrm>
            <a:off x="565115" y="1671100"/>
            <a:ext cx="402300" cy="347400"/>
          </a:xfrm>
          <a:prstGeom prst="rect">
            <a:avLst/>
          </a:prstGeom>
          <a:solidFill>
            <a:srgbClr val="1922A1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3" name="Google Shape;633;p24"/>
          <p:cNvSpPr txBox="1"/>
          <p:nvPr/>
        </p:nvSpPr>
        <p:spPr>
          <a:xfrm>
            <a:off x="875800" y="1967200"/>
            <a:ext cx="21726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Project retrospective</a:t>
            </a:r>
            <a:endParaRPr b="1"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4" name="Google Shape;634;p24"/>
          <p:cNvSpPr txBox="1"/>
          <p:nvPr/>
        </p:nvSpPr>
        <p:spPr>
          <a:xfrm>
            <a:off x="875800" y="2314600"/>
            <a:ext cx="20025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Milestone overview and highlights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5" name="Google Shape;635;p24"/>
          <p:cNvSpPr txBox="1"/>
          <p:nvPr/>
        </p:nvSpPr>
        <p:spPr>
          <a:xfrm>
            <a:off x="3288639" y="1671100"/>
            <a:ext cx="402300" cy="347400"/>
          </a:xfrm>
          <a:prstGeom prst="rect">
            <a:avLst/>
          </a:prstGeom>
          <a:solidFill>
            <a:srgbClr val="0268B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6" name="Google Shape;636;p24"/>
          <p:cNvSpPr txBox="1"/>
          <p:nvPr/>
        </p:nvSpPr>
        <p:spPr>
          <a:xfrm>
            <a:off x="3596902" y="1949800"/>
            <a:ext cx="1856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Experiments</a:t>
            </a:r>
            <a:endParaRPr b="1"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7" name="Google Shape;637;p24"/>
          <p:cNvSpPr txBox="1"/>
          <p:nvPr/>
        </p:nvSpPr>
        <p:spPr>
          <a:xfrm>
            <a:off x="565115" y="3286275"/>
            <a:ext cx="402300" cy="347400"/>
          </a:xfrm>
          <a:prstGeom prst="rect">
            <a:avLst/>
          </a:prstGeom>
          <a:solidFill>
            <a:srgbClr val="0268B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8" name="Google Shape;638;p24"/>
          <p:cNvSpPr txBox="1"/>
          <p:nvPr/>
        </p:nvSpPr>
        <p:spPr>
          <a:xfrm>
            <a:off x="881975" y="3585225"/>
            <a:ext cx="1898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Recommendations</a:t>
            </a:r>
            <a:endParaRPr b="1"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9" name="Google Shape;639;p24"/>
          <p:cNvSpPr txBox="1"/>
          <p:nvPr/>
        </p:nvSpPr>
        <p:spPr>
          <a:xfrm>
            <a:off x="875801" y="3929775"/>
            <a:ext cx="20889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latin typeface="Muli"/>
                <a:ea typeface="Muli"/>
                <a:cs typeface="Muli"/>
                <a:sym typeface="Muli"/>
              </a:rPr>
              <a:t>Recommendations and their statistical significance</a:t>
            </a:r>
            <a:endParaRPr sz="12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40" name="Google Shape;640;p24"/>
          <p:cNvSpPr txBox="1"/>
          <p:nvPr/>
        </p:nvSpPr>
        <p:spPr>
          <a:xfrm>
            <a:off x="3288639" y="3286275"/>
            <a:ext cx="402300" cy="347400"/>
          </a:xfrm>
          <a:prstGeom prst="rect">
            <a:avLst/>
          </a:prstGeom>
          <a:solidFill>
            <a:srgbClr val="0268B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1" name="Google Shape;641;p24"/>
          <p:cNvSpPr txBox="1"/>
          <p:nvPr/>
        </p:nvSpPr>
        <p:spPr>
          <a:xfrm>
            <a:off x="3599275" y="3575300"/>
            <a:ext cx="22581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Overview of spending</a:t>
            </a:r>
            <a:endParaRPr b="1"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2" name="Google Shape;642;p24"/>
          <p:cNvSpPr txBox="1"/>
          <p:nvPr/>
        </p:nvSpPr>
        <p:spPr>
          <a:xfrm>
            <a:off x="3646538" y="3939500"/>
            <a:ext cx="20025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latin typeface="Muli"/>
                <a:ea typeface="Muli"/>
                <a:cs typeface="Muli"/>
                <a:sym typeface="Muli"/>
              </a:rPr>
              <a:t>Statement of profit</a:t>
            </a:r>
            <a:endParaRPr sz="12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43" name="Google Shape;643;p24"/>
          <p:cNvSpPr txBox="1"/>
          <p:nvPr/>
        </p:nvSpPr>
        <p:spPr>
          <a:xfrm>
            <a:off x="3577213" y="2320350"/>
            <a:ext cx="20025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latin typeface="Muli"/>
                <a:ea typeface="Muli"/>
                <a:cs typeface="Muli"/>
                <a:sym typeface="Muli"/>
              </a:rPr>
              <a:t>Main experiments and their results</a:t>
            </a:r>
            <a:endParaRPr sz="12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2"/>
          <p:cNvSpPr/>
          <p:nvPr/>
        </p:nvSpPr>
        <p:spPr>
          <a:xfrm>
            <a:off x="780700" y="4611450"/>
            <a:ext cx="7771800" cy="32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42"/>
          <p:cNvSpPr txBox="1"/>
          <p:nvPr>
            <p:ph type="title"/>
          </p:nvPr>
        </p:nvSpPr>
        <p:spPr>
          <a:xfrm>
            <a:off x="1015550" y="921150"/>
            <a:ext cx="2862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Experiments</a:t>
            </a:r>
            <a:endParaRPr sz="2000"/>
          </a:p>
        </p:txBody>
      </p:sp>
      <p:sp>
        <p:nvSpPr>
          <p:cNvPr id="1170" name="Google Shape;1170;p42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1" name="Google Shape;11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2500" y="4185299"/>
            <a:ext cx="288700" cy="33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2" name="Google Shape;1172;p42"/>
          <p:cNvGrpSpPr/>
          <p:nvPr/>
        </p:nvGrpSpPr>
        <p:grpSpPr>
          <a:xfrm>
            <a:off x="131925" y="4550800"/>
            <a:ext cx="1281900" cy="490100"/>
            <a:chOff x="133225" y="4558850"/>
            <a:chExt cx="1281900" cy="490100"/>
          </a:xfrm>
        </p:grpSpPr>
        <p:sp>
          <p:nvSpPr>
            <p:cNvPr id="1173" name="Google Shape;1173;p42"/>
            <p:cNvSpPr/>
            <p:nvPr/>
          </p:nvSpPr>
          <p:spPr>
            <a:xfrm>
              <a:off x="695275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2"/>
            <p:cNvSpPr txBox="1"/>
            <p:nvPr/>
          </p:nvSpPr>
          <p:spPr>
            <a:xfrm>
              <a:off x="133225" y="4716550"/>
              <a:ext cx="1281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Team presentation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175" name="Google Shape;1175;p42"/>
          <p:cNvGrpSpPr/>
          <p:nvPr/>
        </p:nvGrpSpPr>
        <p:grpSpPr>
          <a:xfrm>
            <a:off x="1470418" y="4550800"/>
            <a:ext cx="719100" cy="490100"/>
            <a:chOff x="1471718" y="4558850"/>
            <a:chExt cx="719100" cy="490100"/>
          </a:xfrm>
        </p:grpSpPr>
        <p:sp>
          <p:nvSpPr>
            <p:cNvPr id="1176" name="Google Shape;1176;p42"/>
            <p:cNvSpPr/>
            <p:nvPr/>
          </p:nvSpPr>
          <p:spPr>
            <a:xfrm>
              <a:off x="1752368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2"/>
            <p:cNvSpPr txBox="1"/>
            <p:nvPr/>
          </p:nvSpPr>
          <p:spPr>
            <a:xfrm>
              <a:off x="1471718" y="4716550"/>
              <a:ext cx="7191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Planning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178" name="Google Shape;1178;p42"/>
          <p:cNvGrpSpPr/>
          <p:nvPr/>
        </p:nvGrpSpPr>
        <p:grpSpPr>
          <a:xfrm>
            <a:off x="2246111" y="4550800"/>
            <a:ext cx="1281900" cy="490100"/>
            <a:chOff x="2247411" y="4558850"/>
            <a:chExt cx="1281900" cy="490100"/>
          </a:xfrm>
        </p:grpSpPr>
        <p:sp>
          <p:nvSpPr>
            <p:cNvPr id="1179" name="Google Shape;1179;p42"/>
            <p:cNvSpPr/>
            <p:nvPr/>
          </p:nvSpPr>
          <p:spPr>
            <a:xfrm>
              <a:off x="2809461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2"/>
            <p:cNvSpPr txBox="1"/>
            <p:nvPr/>
          </p:nvSpPr>
          <p:spPr>
            <a:xfrm>
              <a:off x="2247411" y="4716550"/>
              <a:ext cx="1281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Conceptual model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181" name="Google Shape;1181;p42"/>
          <p:cNvGrpSpPr/>
          <p:nvPr/>
        </p:nvGrpSpPr>
        <p:grpSpPr>
          <a:xfrm>
            <a:off x="3584604" y="4550800"/>
            <a:ext cx="1064100" cy="490100"/>
            <a:chOff x="3585904" y="4558850"/>
            <a:chExt cx="1064100" cy="490100"/>
          </a:xfrm>
        </p:grpSpPr>
        <p:sp>
          <p:nvSpPr>
            <p:cNvPr id="1182" name="Google Shape;1182;p42"/>
            <p:cNvSpPr/>
            <p:nvPr/>
          </p:nvSpPr>
          <p:spPr>
            <a:xfrm>
              <a:off x="4039054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2"/>
            <p:cNvSpPr txBox="1"/>
            <p:nvPr/>
          </p:nvSpPr>
          <p:spPr>
            <a:xfrm>
              <a:off x="3585904" y="4716550"/>
              <a:ext cx="10641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Data analysis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184" name="Google Shape;1184;p42"/>
          <p:cNvGrpSpPr/>
          <p:nvPr/>
        </p:nvGrpSpPr>
        <p:grpSpPr>
          <a:xfrm>
            <a:off x="4705296" y="4550800"/>
            <a:ext cx="1420200" cy="490100"/>
            <a:chOff x="4706596" y="4558850"/>
            <a:chExt cx="1420200" cy="490100"/>
          </a:xfrm>
        </p:grpSpPr>
        <p:sp>
          <p:nvSpPr>
            <p:cNvPr id="1185" name="Google Shape;1185;p42"/>
            <p:cNvSpPr/>
            <p:nvPr/>
          </p:nvSpPr>
          <p:spPr>
            <a:xfrm>
              <a:off x="5337796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2"/>
            <p:cNvSpPr txBox="1"/>
            <p:nvPr/>
          </p:nvSpPr>
          <p:spPr>
            <a:xfrm>
              <a:off x="4706596" y="4716550"/>
              <a:ext cx="14202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Simulation program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187" name="Google Shape;1187;p42"/>
          <p:cNvGrpSpPr/>
          <p:nvPr/>
        </p:nvGrpSpPr>
        <p:grpSpPr>
          <a:xfrm>
            <a:off x="6182089" y="4550800"/>
            <a:ext cx="777000" cy="490100"/>
            <a:chOff x="6183389" y="4558850"/>
            <a:chExt cx="777000" cy="490100"/>
          </a:xfrm>
        </p:grpSpPr>
        <p:sp>
          <p:nvSpPr>
            <p:cNvPr id="1188" name="Google Shape;1188;p42"/>
            <p:cNvSpPr/>
            <p:nvPr/>
          </p:nvSpPr>
          <p:spPr>
            <a:xfrm>
              <a:off x="6492989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2"/>
            <p:cNvSpPr txBox="1"/>
            <p:nvPr/>
          </p:nvSpPr>
          <p:spPr>
            <a:xfrm>
              <a:off x="6183389" y="4716550"/>
              <a:ext cx="7770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Validation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190" name="Google Shape;1190;p42"/>
          <p:cNvGrpSpPr/>
          <p:nvPr/>
        </p:nvGrpSpPr>
        <p:grpSpPr>
          <a:xfrm>
            <a:off x="7015682" y="4550800"/>
            <a:ext cx="969900" cy="490100"/>
            <a:chOff x="7016982" y="4558850"/>
            <a:chExt cx="969900" cy="490100"/>
          </a:xfrm>
        </p:grpSpPr>
        <p:sp>
          <p:nvSpPr>
            <p:cNvPr id="1191" name="Google Shape;1191;p42"/>
            <p:cNvSpPr/>
            <p:nvPr/>
          </p:nvSpPr>
          <p:spPr>
            <a:xfrm>
              <a:off x="7423032" y="4558850"/>
              <a:ext cx="157800" cy="1578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2"/>
            <p:cNvSpPr txBox="1"/>
            <p:nvPr/>
          </p:nvSpPr>
          <p:spPr>
            <a:xfrm>
              <a:off x="7016982" y="4716550"/>
              <a:ext cx="969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Experiments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193" name="Google Shape;1193;p42"/>
          <p:cNvGrpSpPr/>
          <p:nvPr/>
        </p:nvGrpSpPr>
        <p:grpSpPr>
          <a:xfrm>
            <a:off x="8042175" y="4550800"/>
            <a:ext cx="969900" cy="490100"/>
            <a:chOff x="8043475" y="4558850"/>
            <a:chExt cx="969900" cy="490100"/>
          </a:xfrm>
        </p:grpSpPr>
        <p:sp>
          <p:nvSpPr>
            <p:cNvPr id="1194" name="Google Shape;1194;p42"/>
            <p:cNvSpPr/>
            <p:nvPr/>
          </p:nvSpPr>
          <p:spPr>
            <a:xfrm>
              <a:off x="8483561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2"/>
            <p:cNvSpPr txBox="1"/>
            <p:nvPr/>
          </p:nvSpPr>
          <p:spPr>
            <a:xfrm>
              <a:off x="8043475" y="4716550"/>
              <a:ext cx="969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Final report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196" name="Google Shape;1196;p42"/>
          <p:cNvSpPr/>
          <p:nvPr/>
        </p:nvSpPr>
        <p:spPr>
          <a:xfrm>
            <a:off x="1488575" y="1493850"/>
            <a:ext cx="3743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Muli"/>
                <a:ea typeface="Muli"/>
                <a:cs typeface="Muli"/>
                <a:sym typeface="Muli"/>
              </a:rPr>
              <a:t>Open one traffic light at a time.</a:t>
            </a:r>
            <a:endParaRPr>
              <a:solidFill>
                <a:srgbClr val="D9D9D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97" name="Google Shape;1197;p42"/>
          <p:cNvSpPr txBox="1"/>
          <p:nvPr/>
        </p:nvSpPr>
        <p:spPr>
          <a:xfrm>
            <a:off x="1095423" y="1590999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#1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8" name="Google Shape;1198;p42"/>
          <p:cNvSpPr/>
          <p:nvPr/>
        </p:nvSpPr>
        <p:spPr>
          <a:xfrm>
            <a:off x="1488574" y="2020225"/>
            <a:ext cx="3743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Muli"/>
                <a:ea typeface="Muli"/>
                <a:cs typeface="Muli"/>
                <a:sym typeface="Muli"/>
              </a:rPr>
              <a:t>Open the traffic lights for non-overlapping traffic directions.</a:t>
            </a:r>
            <a:endParaRPr>
              <a:solidFill>
                <a:srgbClr val="D9D9D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99" name="Google Shape;1199;p42"/>
          <p:cNvSpPr txBox="1"/>
          <p:nvPr/>
        </p:nvSpPr>
        <p:spPr>
          <a:xfrm>
            <a:off x="1095423" y="2117386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#2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0" name="Google Shape;1200;p42"/>
          <p:cNvSpPr/>
          <p:nvPr/>
        </p:nvSpPr>
        <p:spPr>
          <a:xfrm>
            <a:off x="1488574" y="2546500"/>
            <a:ext cx="3743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Muli"/>
                <a:ea typeface="Muli"/>
                <a:cs typeface="Muli"/>
                <a:sym typeface="Muli"/>
              </a:rPr>
              <a:t>Allow cars to move on the tram line on Leipziger Str. north</a:t>
            </a:r>
            <a:endParaRPr>
              <a:solidFill>
                <a:srgbClr val="D9D9D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01" name="Google Shape;1201;p42"/>
          <p:cNvSpPr txBox="1"/>
          <p:nvPr/>
        </p:nvSpPr>
        <p:spPr>
          <a:xfrm>
            <a:off x="1095423" y="2643711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#3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2" name="Google Shape;1202;p42"/>
          <p:cNvSpPr/>
          <p:nvPr/>
        </p:nvSpPr>
        <p:spPr>
          <a:xfrm>
            <a:off x="1488575" y="3072775"/>
            <a:ext cx="3743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Build a bridge to connect Erich-Weinert Str. and Am Fuchsberg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03" name="Google Shape;1203;p42"/>
          <p:cNvSpPr txBox="1"/>
          <p:nvPr/>
        </p:nvSpPr>
        <p:spPr>
          <a:xfrm>
            <a:off x="1095423" y="3169986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#4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4" name="Google Shape;1204;p42"/>
          <p:cNvSpPr/>
          <p:nvPr/>
        </p:nvSpPr>
        <p:spPr>
          <a:xfrm>
            <a:off x="1488578" y="3599050"/>
            <a:ext cx="3743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Muli"/>
                <a:ea typeface="Muli"/>
                <a:cs typeface="Muli"/>
                <a:sym typeface="Muli"/>
              </a:rPr>
              <a:t>Build a free lane for cars turning from Leipziger Str. south into Erich-Weinert Str.</a:t>
            </a:r>
            <a:endParaRPr>
              <a:solidFill>
                <a:srgbClr val="D9D9D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05" name="Google Shape;1205;p42"/>
          <p:cNvSpPr txBox="1"/>
          <p:nvPr/>
        </p:nvSpPr>
        <p:spPr>
          <a:xfrm>
            <a:off x="1095423" y="3696261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#5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6" name="Google Shape;1206;p42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207" name="Google Shape;120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771" y="759654"/>
            <a:ext cx="3550032" cy="33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42"/>
          <p:cNvSpPr/>
          <p:nvPr/>
        </p:nvSpPr>
        <p:spPr>
          <a:xfrm rot="5400000">
            <a:off x="6929788" y="1329925"/>
            <a:ext cx="726000" cy="2208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43"/>
          <p:cNvSpPr/>
          <p:nvPr/>
        </p:nvSpPr>
        <p:spPr>
          <a:xfrm>
            <a:off x="780700" y="4611450"/>
            <a:ext cx="7771800" cy="32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43"/>
          <p:cNvSpPr txBox="1"/>
          <p:nvPr>
            <p:ph type="title"/>
          </p:nvPr>
        </p:nvSpPr>
        <p:spPr>
          <a:xfrm>
            <a:off x="1015550" y="921150"/>
            <a:ext cx="2862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Experiments</a:t>
            </a:r>
            <a:endParaRPr sz="2000"/>
          </a:p>
        </p:txBody>
      </p:sp>
      <p:sp>
        <p:nvSpPr>
          <p:cNvPr id="1215" name="Google Shape;1215;p43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6" name="Google Shape;12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2500" y="4185299"/>
            <a:ext cx="288700" cy="33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7" name="Google Shape;1217;p43"/>
          <p:cNvGrpSpPr/>
          <p:nvPr/>
        </p:nvGrpSpPr>
        <p:grpSpPr>
          <a:xfrm>
            <a:off x="131925" y="4550800"/>
            <a:ext cx="1281900" cy="490100"/>
            <a:chOff x="133225" y="4558850"/>
            <a:chExt cx="1281900" cy="490100"/>
          </a:xfrm>
        </p:grpSpPr>
        <p:sp>
          <p:nvSpPr>
            <p:cNvPr id="1218" name="Google Shape;1218;p43"/>
            <p:cNvSpPr/>
            <p:nvPr/>
          </p:nvSpPr>
          <p:spPr>
            <a:xfrm>
              <a:off x="695275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3"/>
            <p:cNvSpPr txBox="1"/>
            <p:nvPr/>
          </p:nvSpPr>
          <p:spPr>
            <a:xfrm>
              <a:off x="133225" y="4716550"/>
              <a:ext cx="1281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Team presentation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220" name="Google Shape;1220;p43"/>
          <p:cNvGrpSpPr/>
          <p:nvPr/>
        </p:nvGrpSpPr>
        <p:grpSpPr>
          <a:xfrm>
            <a:off x="1470418" y="4550800"/>
            <a:ext cx="719100" cy="490100"/>
            <a:chOff x="1471718" y="4558850"/>
            <a:chExt cx="719100" cy="490100"/>
          </a:xfrm>
        </p:grpSpPr>
        <p:sp>
          <p:nvSpPr>
            <p:cNvPr id="1221" name="Google Shape;1221;p43"/>
            <p:cNvSpPr/>
            <p:nvPr/>
          </p:nvSpPr>
          <p:spPr>
            <a:xfrm>
              <a:off x="1752368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3"/>
            <p:cNvSpPr txBox="1"/>
            <p:nvPr/>
          </p:nvSpPr>
          <p:spPr>
            <a:xfrm>
              <a:off x="1471718" y="4716550"/>
              <a:ext cx="7191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Planning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223" name="Google Shape;1223;p43"/>
          <p:cNvGrpSpPr/>
          <p:nvPr/>
        </p:nvGrpSpPr>
        <p:grpSpPr>
          <a:xfrm>
            <a:off x="2246111" y="4550800"/>
            <a:ext cx="1281900" cy="490100"/>
            <a:chOff x="2247411" y="4558850"/>
            <a:chExt cx="1281900" cy="490100"/>
          </a:xfrm>
        </p:grpSpPr>
        <p:sp>
          <p:nvSpPr>
            <p:cNvPr id="1224" name="Google Shape;1224;p43"/>
            <p:cNvSpPr/>
            <p:nvPr/>
          </p:nvSpPr>
          <p:spPr>
            <a:xfrm>
              <a:off x="2809461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3"/>
            <p:cNvSpPr txBox="1"/>
            <p:nvPr/>
          </p:nvSpPr>
          <p:spPr>
            <a:xfrm>
              <a:off x="2247411" y="4716550"/>
              <a:ext cx="1281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Conceptual model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226" name="Google Shape;1226;p43"/>
          <p:cNvGrpSpPr/>
          <p:nvPr/>
        </p:nvGrpSpPr>
        <p:grpSpPr>
          <a:xfrm>
            <a:off x="3584604" y="4550800"/>
            <a:ext cx="1064100" cy="490100"/>
            <a:chOff x="3585904" y="4558850"/>
            <a:chExt cx="1064100" cy="490100"/>
          </a:xfrm>
        </p:grpSpPr>
        <p:sp>
          <p:nvSpPr>
            <p:cNvPr id="1227" name="Google Shape;1227;p43"/>
            <p:cNvSpPr/>
            <p:nvPr/>
          </p:nvSpPr>
          <p:spPr>
            <a:xfrm>
              <a:off x="4039054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3"/>
            <p:cNvSpPr txBox="1"/>
            <p:nvPr/>
          </p:nvSpPr>
          <p:spPr>
            <a:xfrm>
              <a:off x="3585904" y="4716550"/>
              <a:ext cx="10641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Data analysis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229" name="Google Shape;1229;p43"/>
          <p:cNvGrpSpPr/>
          <p:nvPr/>
        </p:nvGrpSpPr>
        <p:grpSpPr>
          <a:xfrm>
            <a:off x="4705296" y="4550800"/>
            <a:ext cx="1420200" cy="490100"/>
            <a:chOff x="4706596" y="4558850"/>
            <a:chExt cx="1420200" cy="490100"/>
          </a:xfrm>
        </p:grpSpPr>
        <p:sp>
          <p:nvSpPr>
            <p:cNvPr id="1230" name="Google Shape;1230;p43"/>
            <p:cNvSpPr/>
            <p:nvPr/>
          </p:nvSpPr>
          <p:spPr>
            <a:xfrm>
              <a:off x="5337796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3"/>
            <p:cNvSpPr txBox="1"/>
            <p:nvPr/>
          </p:nvSpPr>
          <p:spPr>
            <a:xfrm>
              <a:off x="4706596" y="4716550"/>
              <a:ext cx="14202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Simulation program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232" name="Google Shape;1232;p43"/>
          <p:cNvGrpSpPr/>
          <p:nvPr/>
        </p:nvGrpSpPr>
        <p:grpSpPr>
          <a:xfrm>
            <a:off x="6182089" y="4550800"/>
            <a:ext cx="777000" cy="490100"/>
            <a:chOff x="6183389" y="4558850"/>
            <a:chExt cx="777000" cy="490100"/>
          </a:xfrm>
        </p:grpSpPr>
        <p:sp>
          <p:nvSpPr>
            <p:cNvPr id="1233" name="Google Shape;1233;p43"/>
            <p:cNvSpPr/>
            <p:nvPr/>
          </p:nvSpPr>
          <p:spPr>
            <a:xfrm>
              <a:off x="6492989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3"/>
            <p:cNvSpPr txBox="1"/>
            <p:nvPr/>
          </p:nvSpPr>
          <p:spPr>
            <a:xfrm>
              <a:off x="6183389" y="4716550"/>
              <a:ext cx="7770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Validation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235" name="Google Shape;1235;p43"/>
          <p:cNvGrpSpPr/>
          <p:nvPr/>
        </p:nvGrpSpPr>
        <p:grpSpPr>
          <a:xfrm>
            <a:off x="7015682" y="4550800"/>
            <a:ext cx="969900" cy="490100"/>
            <a:chOff x="7016982" y="4558850"/>
            <a:chExt cx="969900" cy="490100"/>
          </a:xfrm>
        </p:grpSpPr>
        <p:sp>
          <p:nvSpPr>
            <p:cNvPr id="1236" name="Google Shape;1236;p43"/>
            <p:cNvSpPr/>
            <p:nvPr/>
          </p:nvSpPr>
          <p:spPr>
            <a:xfrm>
              <a:off x="7423032" y="4558850"/>
              <a:ext cx="157800" cy="1578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3"/>
            <p:cNvSpPr txBox="1"/>
            <p:nvPr/>
          </p:nvSpPr>
          <p:spPr>
            <a:xfrm>
              <a:off x="7016982" y="4716550"/>
              <a:ext cx="969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Experiments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238" name="Google Shape;1238;p43"/>
          <p:cNvGrpSpPr/>
          <p:nvPr/>
        </p:nvGrpSpPr>
        <p:grpSpPr>
          <a:xfrm>
            <a:off x="8042175" y="4550800"/>
            <a:ext cx="969900" cy="490100"/>
            <a:chOff x="8043475" y="4558850"/>
            <a:chExt cx="969900" cy="490100"/>
          </a:xfrm>
        </p:grpSpPr>
        <p:sp>
          <p:nvSpPr>
            <p:cNvPr id="1239" name="Google Shape;1239;p43"/>
            <p:cNvSpPr/>
            <p:nvPr/>
          </p:nvSpPr>
          <p:spPr>
            <a:xfrm>
              <a:off x="8483561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3"/>
            <p:cNvSpPr txBox="1"/>
            <p:nvPr/>
          </p:nvSpPr>
          <p:spPr>
            <a:xfrm>
              <a:off x="8043475" y="4716550"/>
              <a:ext cx="969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Final report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241" name="Google Shape;1241;p43"/>
          <p:cNvSpPr/>
          <p:nvPr/>
        </p:nvSpPr>
        <p:spPr>
          <a:xfrm>
            <a:off x="1488575" y="1493850"/>
            <a:ext cx="3743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Muli"/>
                <a:ea typeface="Muli"/>
                <a:cs typeface="Muli"/>
                <a:sym typeface="Muli"/>
              </a:rPr>
              <a:t>Open one traffic light at a time.</a:t>
            </a:r>
            <a:endParaRPr>
              <a:solidFill>
                <a:srgbClr val="D9D9D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42" name="Google Shape;1242;p43"/>
          <p:cNvSpPr txBox="1"/>
          <p:nvPr/>
        </p:nvSpPr>
        <p:spPr>
          <a:xfrm>
            <a:off x="1095423" y="1590999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#1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3" name="Google Shape;1243;p43"/>
          <p:cNvSpPr/>
          <p:nvPr/>
        </p:nvSpPr>
        <p:spPr>
          <a:xfrm>
            <a:off x="1488574" y="2020225"/>
            <a:ext cx="3743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Muli"/>
                <a:ea typeface="Muli"/>
                <a:cs typeface="Muli"/>
                <a:sym typeface="Muli"/>
              </a:rPr>
              <a:t>Open the traffic lights for non-overlapping traffic directions.</a:t>
            </a:r>
            <a:endParaRPr>
              <a:solidFill>
                <a:srgbClr val="D9D9D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44" name="Google Shape;1244;p43"/>
          <p:cNvSpPr txBox="1"/>
          <p:nvPr/>
        </p:nvSpPr>
        <p:spPr>
          <a:xfrm>
            <a:off x="1095423" y="2117386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#2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5" name="Google Shape;1245;p43"/>
          <p:cNvSpPr/>
          <p:nvPr/>
        </p:nvSpPr>
        <p:spPr>
          <a:xfrm>
            <a:off x="1488574" y="2546500"/>
            <a:ext cx="3743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Muli"/>
                <a:ea typeface="Muli"/>
                <a:cs typeface="Muli"/>
                <a:sym typeface="Muli"/>
              </a:rPr>
              <a:t>Allow cars to move on the tram line on Leipziger Str. north</a:t>
            </a:r>
            <a:endParaRPr>
              <a:solidFill>
                <a:srgbClr val="D9D9D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46" name="Google Shape;1246;p43"/>
          <p:cNvSpPr txBox="1"/>
          <p:nvPr/>
        </p:nvSpPr>
        <p:spPr>
          <a:xfrm>
            <a:off x="1095423" y="2643711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#3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7" name="Google Shape;1247;p43"/>
          <p:cNvSpPr/>
          <p:nvPr/>
        </p:nvSpPr>
        <p:spPr>
          <a:xfrm>
            <a:off x="1488575" y="3072775"/>
            <a:ext cx="3743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9D9D9"/>
                </a:solidFill>
                <a:latin typeface="Muli"/>
                <a:ea typeface="Muli"/>
                <a:cs typeface="Muli"/>
                <a:sym typeface="Muli"/>
              </a:rPr>
              <a:t>Build a bridge to connect Erich-Weinert Str. and Am Fuchsberg</a:t>
            </a:r>
            <a:endParaRPr>
              <a:solidFill>
                <a:srgbClr val="D9D9D9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48" name="Google Shape;1248;p43"/>
          <p:cNvSpPr txBox="1"/>
          <p:nvPr/>
        </p:nvSpPr>
        <p:spPr>
          <a:xfrm>
            <a:off x="1095423" y="3169986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#4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9" name="Google Shape;1249;p43"/>
          <p:cNvSpPr/>
          <p:nvPr/>
        </p:nvSpPr>
        <p:spPr>
          <a:xfrm>
            <a:off x="1488578" y="3599050"/>
            <a:ext cx="37437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Build a free lane for cars turning from Leipziger Str. south into Erich-Weinert Str.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50" name="Google Shape;1250;p43"/>
          <p:cNvSpPr txBox="1"/>
          <p:nvPr/>
        </p:nvSpPr>
        <p:spPr>
          <a:xfrm>
            <a:off x="1095423" y="3696261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#5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1" name="Google Shape;1251;p43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252" name="Google Shape;125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771" y="759654"/>
            <a:ext cx="3550032" cy="33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43"/>
          <p:cNvSpPr/>
          <p:nvPr/>
        </p:nvSpPr>
        <p:spPr>
          <a:xfrm rot="5400000">
            <a:off x="7215725" y="2345640"/>
            <a:ext cx="1290000" cy="1281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43"/>
          <p:cNvSpPr/>
          <p:nvPr/>
        </p:nvSpPr>
        <p:spPr>
          <a:xfrm>
            <a:off x="7502025" y="2514250"/>
            <a:ext cx="822000" cy="922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44"/>
          <p:cNvSpPr txBox="1"/>
          <p:nvPr>
            <p:ph type="title"/>
          </p:nvPr>
        </p:nvSpPr>
        <p:spPr>
          <a:xfrm>
            <a:off x="1154375" y="2364725"/>
            <a:ext cx="51243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Experiments</a:t>
            </a:r>
            <a:endParaRPr sz="3200"/>
          </a:p>
        </p:txBody>
      </p:sp>
      <p:sp>
        <p:nvSpPr>
          <p:cNvPr id="1260" name="Google Shape;1260;p44"/>
          <p:cNvSpPr txBox="1"/>
          <p:nvPr>
            <p:ph idx="1" type="subTitle"/>
          </p:nvPr>
        </p:nvSpPr>
        <p:spPr>
          <a:xfrm>
            <a:off x="1154350" y="3254525"/>
            <a:ext cx="34512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200"/>
              <a:buNone/>
            </a:pPr>
            <a:r>
              <a:rPr lang="en" sz="1400"/>
              <a:t>Experiments performed, their results, and their statistical significance</a:t>
            </a:r>
            <a:endParaRPr sz="1400"/>
          </a:p>
        </p:txBody>
      </p:sp>
      <p:sp>
        <p:nvSpPr>
          <p:cNvPr id="1261" name="Google Shape;1261;p44"/>
          <p:cNvSpPr txBox="1"/>
          <p:nvPr>
            <p:ph idx="2" type="title"/>
          </p:nvPr>
        </p:nvSpPr>
        <p:spPr>
          <a:xfrm>
            <a:off x="1274325" y="1585625"/>
            <a:ext cx="816000" cy="77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62" name="Google Shape;1262;p44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3" name="Google Shape;1263;p44"/>
          <p:cNvSpPr txBox="1"/>
          <p:nvPr>
            <p:ph idx="4294967295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4" name="Google Shape;1264;p44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45"/>
          <p:cNvSpPr txBox="1"/>
          <p:nvPr>
            <p:ph type="title"/>
          </p:nvPr>
        </p:nvSpPr>
        <p:spPr>
          <a:xfrm>
            <a:off x="1015550" y="921150"/>
            <a:ext cx="423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Experiment goals</a:t>
            </a:r>
            <a:endParaRPr sz="2000"/>
          </a:p>
        </p:txBody>
      </p:sp>
      <p:sp>
        <p:nvSpPr>
          <p:cNvPr id="1270" name="Google Shape;1270;p45"/>
          <p:cNvSpPr/>
          <p:nvPr/>
        </p:nvSpPr>
        <p:spPr>
          <a:xfrm>
            <a:off x="6315150" y="2356700"/>
            <a:ext cx="1562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45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72" name="Google Shape;1272;p45"/>
          <p:cNvGraphicFramePr/>
          <p:nvPr/>
        </p:nvGraphicFramePr>
        <p:xfrm>
          <a:off x="1111875" y="1829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{B6BB23BA-35CB-4DCF-B0F4-89A79A4B37FE}</a:tableStyleId>
              </a:tblPr>
              <a:tblGrid>
                <a:gridCol w="1409450"/>
                <a:gridCol w="3799225"/>
                <a:gridCol w="1556700"/>
              </a:tblGrid>
              <a:tr h="526700">
                <a:tc>
                  <a:txBody>
                    <a:bodyPr/>
                    <a:lstStyle/>
                    <a:p>
                      <a:pPr indent="0" lvl="0" marL="54864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uli"/>
                          <a:ea typeface="Muli"/>
                          <a:cs typeface="Muli"/>
                          <a:sym typeface="Muli"/>
                        </a:rPr>
                        <a:t>Dimension</a:t>
                      </a:r>
                      <a:endParaRPr b="1"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4864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uli"/>
                          <a:ea typeface="Muli"/>
                          <a:cs typeface="Muli"/>
                          <a:sym typeface="Muli"/>
                        </a:rPr>
                        <a:t>Variables of interest</a:t>
                      </a:r>
                      <a:endParaRPr b="1"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uli"/>
                          <a:ea typeface="Muli"/>
                          <a:cs typeface="Muli"/>
                          <a:sym typeface="Muli"/>
                        </a:rPr>
                        <a:t>Desired goal</a:t>
                      </a:r>
                      <a:endParaRPr b="1"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>
                    <a:solidFill>
                      <a:srgbClr val="EFEFEF"/>
                    </a:solidFill>
                  </a:tcPr>
                </a:tc>
              </a:tr>
              <a:tr h="526700">
                <a:tc>
                  <a:txBody>
                    <a:bodyPr/>
                    <a:lstStyle/>
                    <a:p>
                      <a:pPr indent="0" lvl="0" marL="54864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uli"/>
                          <a:ea typeface="Muli"/>
                          <a:cs typeface="Muli"/>
                          <a:sym typeface="Muli"/>
                        </a:rPr>
                        <a:t>Traffic conditions</a:t>
                      </a:r>
                      <a:endParaRPr b="1"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54864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uli"/>
                          <a:ea typeface="Muli"/>
                          <a:cs typeface="Muli"/>
                          <a:sym typeface="Muli"/>
                        </a:rPr>
                        <a:t>Throughput:</a:t>
                      </a:r>
                      <a:r>
                        <a:rPr lang="en" sz="1100">
                          <a:latin typeface="Muli"/>
                          <a:ea typeface="Muli"/>
                          <a:cs typeface="Muli"/>
                          <a:sym typeface="Muli"/>
                        </a:rPr>
                        <a:t> amount of cars passing through the system in one hour.</a:t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</a:tr>
              <a:tr h="526700">
                <a:tc>
                  <a:txBody>
                    <a:bodyPr/>
                    <a:lstStyle/>
                    <a:p>
                      <a:pPr indent="0" lvl="0" marL="54864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Traffic conditions</a:t>
                      </a:r>
                      <a:endParaRPr b="1"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54864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uli"/>
                          <a:ea typeface="Muli"/>
                          <a:cs typeface="Muli"/>
                          <a:sym typeface="Muli"/>
                        </a:rPr>
                        <a:t>Time in model:</a:t>
                      </a:r>
                      <a:r>
                        <a:rPr b="1" lang="en" sz="1100">
                          <a:latin typeface="Muli"/>
                          <a:ea typeface="Muli"/>
                          <a:cs typeface="Muli"/>
                          <a:sym typeface="Muli"/>
                        </a:rPr>
                        <a:t> </a:t>
                      </a:r>
                      <a:r>
                        <a:rPr lang="en" sz="1100">
                          <a:latin typeface="Muli"/>
                          <a:ea typeface="Muli"/>
                          <a:cs typeface="Muli"/>
                          <a:sym typeface="Muli"/>
                        </a:rPr>
                        <a:t>time, in seconds, that a vehicle stays within the model.</a:t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</a:tr>
              <a:tr h="526700">
                <a:tc>
                  <a:txBody>
                    <a:bodyPr/>
                    <a:lstStyle/>
                    <a:p>
                      <a:pPr indent="0" lvl="0" marL="54864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Traffic conditions</a:t>
                      </a:r>
                      <a:endParaRPr b="1"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54864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uli"/>
                          <a:ea typeface="Muli"/>
                          <a:cs typeface="Muli"/>
                          <a:sym typeface="Muli"/>
                        </a:rPr>
                        <a:t>Queue length:</a:t>
                      </a:r>
                      <a:r>
                        <a:rPr lang="en" sz="1100">
                          <a:latin typeface="Muli"/>
                          <a:ea typeface="Muli"/>
                          <a:cs typeface="Muli"/>
                          <a:sym typeface="Muli"/>
                        </a:rPr>
                        <a:t> amount of cars waiting in the individual lanes of each road.</a:t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</a:tr>
              <a:tr h="526700">
                <a:tc>
                  <a:txBody>
                    <a:bodyPr/>
                    <a:lstStyle/>
                    <a:p>
                      <a:pPr indent="0" lvl="0" marL="54864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uli"/>
                          <a:ea typeface="Muli"/>
                          <a:cs typeface="Muli"/>
                          <a:sym typeface="Muli"/>
                        </a:rPr>
                        <a:t>Safety</a:t>
                      </a:r>
                      <a:endParaRPr b="1"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54864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uli"/>
                          <a:ea typeface="Muli"/>
                          <a:cs typeface="Muli"/>
                          <a:sym typeface="Muli"/>
                        </a:rPr>
                        <a:t>Stop count:</a:t>
                      </a:r>
                      <a:r>
                        <a:rPr lang="en" sz="1100">
                          <a:latin typeface="Muli"/>
                          <a:ea typeface="Muli"/>
                          <a:cs typeface="Muli"/>
                          <a:sym typeface="Muli"/>
                        </a:rPr>
                        <a:t> number of vehicle stops within the main intersection.</a:t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  <p:sp>
        <p:nvSpPr>
          <p:cNvPr id="1273" name="Google Shape;1273;p45"/>
          <p:cNvSpPr/>
          <p:nvPr/>
        </p:nvSpPr>
        <p:spPr>
          <a:xfrm>
            <a:off x="6902700" y="2423150"/>
            <a:ext cx="387000" cy="39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3AB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45"/>
          <p:cNvSpPr/>
          <p:nvPr/>
        </p:nvSpPr>
        <p:spPr>
          <a:xfrm>
            <a:off x="6320550" y="2886175"/>
            <a:ext cx="1562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45"/>
          <p:cNvSpPr/>
          <p:nvPr/>
        </p:nvSpPr>
        <p:spPr>
          <a:xfrm rot="10800000">
            <a:off x="6902700" y="2949950"/>
            <a:ext cx="387000" cy="39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45"/>
          <p:cNvSpPr/>
          <p:nvPr/>
        </p:nvSpPr>
        <p:spPr>
          <a:xfrm rot="10800000">
            <a:off x="6902700" y="3482100"/>
            <a:ext cx="387000" cy="39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45"/>
          <p:cNvSpPr/>
          <p:nvPr/>
        </p:nvSpPr>
        <p:spPr>
          <a:xfrm rot="10800000">
            <a:off x="6902700" y="4014250"/>
            <a:ext cx="387000" cy="39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45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46"/>
          <p:cNvSpPr/>
          <p:nvPr/>
        </p:nvSpPr>
        <p:spPr>
          <a:xfrm>
            <a:off x="4220550" y="3205875"/>
            <a:ext cx="1156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46"/>
          <p:cNvSpPr txBox="1"/>
          <p:nvPr>
            <p:ph type="title"/>
          </p:nvPr>
        </p:nvSpPr>
        <p:spPr>
          <a:xfrm>
            <a:off x="1015550" y="921150"/>
            <a:ext cx="423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Experiment result overview</a:t>
            </a:r>
            <a:endParaRPr sz="2000"/>
          </a:p>
        </p:txBody>
      </p:sp>
      <p:sp>
        <p:nvSpPr>
          <p:cNvPr id="1285" name="Google Shape;1285;p46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86" name="Google Shape;1286;p46"/>
          <p:cNvGraphicFramePr/>
          <p:nvPr/>
        </p:nvGraphicFramePr>
        <p:xfrm>
          <a:off x="297625" y="2152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{B6BB23BA-35CB-4DCF-B0F4-89A79A4B37FE}</a:tableStyleId>
              </a:tblPr>
              <a:tblGrid>
                <a:gridCol w="1656025"/>
                <a:gridCol w="1110600"/>
              </a:tblGrid>
              <a:tr h="52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uli"/>
                          <a:ea typeface="Muli"/>
                          <a:cs typeface="Muli"/>
                          <a:sym typeface="Muli"/>
                        </a:rPr>
                        <a:t>Variable of interest</a:t>
                      </a:r>
                      <a:endParaRPr b="1"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uli"/>
                          <a:ea typeface="Muli"/>
                          <a:cs typeface="Muli"/>
                          <a:sym typeface="Muli"/>
                        </a:rPr>
                        <a:t>Desired goal</a:t>
                      </a:r>
                      <a:endParaRPr b="1"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>
                    <a:solidFill>
                      <a:srgbClr val="EFEFEF"/>
                    </a:solidFill>
                  </a:tcPr>
                </a:tc>
              </a:tr>
              <a:tr h="526700">
                <a:tc>
                  <a:txBody>
                    <a:bodyPr/>
                    <a:lstStyle/>
                    <a:p>
                      <a:pPr indent="0" lvl="0" marL="54864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uli"/>
                          <a:ea typeface="Muli"/>
                          <a:cs typeface="Muli"/>
                          <a:sym typeface="Muli"/>
                        </a:rPr>
                        <a:t>Throughput</a:t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uli"/>
                          <a:ea typeface="Muli"/>
                          <a:cs typeface="Muli"/>
                          <a:sym typeface="Muli"/>
                        </a:rPr>
                        <a:t>Maximize</a:t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</a:tr>
              <a:tr h="526700">
                <a:tc>
                  <a:txBody>
                    <a:bodyPr/>
                    <a:lstStyle/>
                    <a:p>
                      <a:pPr indent="0" lvl="0" marL="54864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uli"/>
                          <a:ea typeface="Muli"/>
                          <a:cs typeface="Muli"/>
                          <a:sym typeface="Muli"/>
                        </a:rPr>
                        <a:t>Time in model</a:t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uli"/>
                          <a:ea typeface="Muli"/>
                          <a:cs typeface="Muli"/>
                          <a:sym typeface="Muli"/>
                        </a:rPr>
                        <a:t>Minimize</a:t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</a:tr>
              <a:tr h="526700">
                <a:tc>
                  <a:txBody>
                    <a:bodyPr/>
                    <a:lstStyle/>
                    <a:p>
                      <a:pPr indent="0" lvl="0" marL="54864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uli"/>
                          <a:ea typeface="Muli"/>
                          <a:cs typeface="Muli"/>
                          <a:sym typeface="Muli"/>
                        </a:rPr>
                        <a:t>Queue length</a:t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uli"/>
                          <a:ea typeface="Muli"/>
                          <a:cs typeface="Muli"/>
                          <a:sym typeface="Muli"/>
                        </a:rPr>
                        <a:t>Minimize</a:t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</a:tr>
              <a:tr h="526700">
                <a:tc>
                  <a:txBody>
                    <a:bodyPr/>
                    <a:lstStyle/>
                    <a:p>
                      <a:pPr indent="0" lvl="0" marL="54864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uli"/>
                          <a:ea typeface="Muli"/>
                          <a:cs typeface="Muli"/>
                          <a:sym typeface="Muli"/>
                        </a:rPr>
                        <a:t>Stop count within the main intersection</a:t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uli"/>
                          <a:ea typeface="Muli"/>
                          <a:cs typeface="Muli"/>
                          <a:sym typeface="Muli"/>
                        </a:rPr>
                        <a:t>Minimize</a:t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  <p:sp>
        <p:nvSpPr>
          <p:cNvPr id="1287" name="Google Shape;1287;p46"/>
          <p:cNvSpPr/>
          <p:nvPr/>
        </p:nvSpPr>
        <p:spPr>
          <a:xfrm>
            <a:off x="3064188" y="4259275"/>
            <a:ext cx="1156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88" name="Google Shape;1288;p46"/>
          <p:cNvGraphicFramePr/>
          <p:nvPr/>
        </p:nvGraphicFramePr>
        <p:xfrm>
          <a:off x="3064200" y="2152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{B6BB23BA-35CB-4DCF-B0F4-89A79A4B37FE}</a:tableStyleId>
              </a:tblPr>
              <a:tblGrid>
                <a:gridCol w="1156350"/>
                <a:gridCol w="1156350"/>
                <a:gridCol w="1156350"/>
                <a:gridCol w="1156350"/>
                <a:gridCol w="1156350"/>
              </a:tblGrid>
              <a:tr h="52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uli"/>
                          <a:ea typeface="Muli"/>
                          <a:cs typeface="Muli"/>
                          <a:sym typeface="Muli"/>
                        </a:rPr>
                        <a:t>Experiment 1 - One road</a:t>
                      </a:r>
                      <a:endParaRPr b="1"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Experiment 2 - Opposite</a:t>
                      </a:r>
                      <a:endParaRPr b="1" sz="11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>
                    <a:solidFill>
                      <a:srgbClr val="05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Experiment 3 - Tram lane</a:t>
                      </a:r>
                      <a:endParaRPr b="1" sz="11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>
                    <a:solidFill>
                      <a:srgbClr val="05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Experiment 4 - Bridge</a:t>
                      </a:r>
                      <a:endParaRPr b="1" sz="1100">
                        <a:solidFill>
                          <a:srgbClr val="FFFFFF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>
                    <a:solidFill>
                      <a:srgbClr val="05B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uli"/>
                          <a:ea typeface="Muli"/>
                          <a:cs typeface="Muli"/>
                          <a:sym typeface="Muli"/>
                        </a:rPr>
                        <a:t>Experiment 5 - Right lane</a:t>
                      </a:r>
                      <a:endParaRPr b="1"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>
                    <a:solidFill>
                      <a:srgbClr val="EFEFEF"/>
                    </a:solidFill>
                  </a:tcPr>
                </a:tc>
              </a:tr>
              <a:tr h="52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</a:tr>
              <a:tr h="52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</a:tr>
              <a:tr h="52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</a:tr>
              <a:tr h="52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  <p:sp>
        <p:nvSpPr>
          <p:cNvPr id="1289" name="Google Shape;1289;p46"/>
          <p:cNvSpPr/>
          <p:nvPr/>
        </p:nvSpPr>
        <p:spPr>
          <a:xfrm>
            <a:off x="3064188" y="2684400"/>
            <a:ext cx="1156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0" name="Google Shape;1290;p46"/>
          <p:cNvGrpSpPr/>
          <p:nvPr/>
        </p:nvGrpSpPr>
        <p:grpSpPr>
          <a:xfrm>
            <a:off x="3343000" y="4419324"/>
            <a:ext cx="598800" cy="206700"/>
            <a:chOff x="3189525" y="4302899"/>
            <a:chExt cx="598800" cy="206700"/>
          </a:xfrm>
        </p:grpSpPr>
        <p:pic>
          <p:nvPicPr>
            <p:cNvPr id="1291" name="Google Shape;1291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89525" y="4302899"/>
              <a:ext cx="269025" cy="2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2" name="Google Shape;1292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19300" y="4302899"/>
              <a:ext cx="269025" cy="206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3" name="Google Shape;1293;p46"/>
          <p:cNvSpPr/>
          <p:nvPr/>
        </p:nvSpPr>
        <p:spPr>
          <a:xfrm>
            <a:off x="3064188" y="3205875"/>
            <a:ext cx="1156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46"/>
          <p:cNvSpPr/>
          <p:nvPr/>
        </p:nvSpPr>
        <p:spPr>
          <a:xfrm>
            <a:off x="3064188" y="3732575"/>
            <a:ext cx="1156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46"/>
          <p:cNvSpPr/>
          <p:nvPr/>
        </p:nvSpPr>
        <p:spPr>
          <a:xfrm>
            <a:off x="4220538" y="2684400"/>
            <a:ext cx="1156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46"/>
          <p:cNvSpPr/>
          <p:nvPr/>
        </p:nvSpPr>
        <p:spPr>
          <a:xfrm>
            <a:off x="4220538" y="3205875"/>
            <a:ext cx="1156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46"/>
          <p:cNvSpPr/>
          <p:nvPr/>
        </p:nvSpPr>
        <p:spPr>
          <a:xfrm>
            <a:off x="4220538" y="3732575"/>
            <a:ext cx="1156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46"/>
          <p:cNvSpPr/>
          <p:nvPr/>
        </p:nvSpPr>
        <p:spPr>
          <a:xfrm>
            <a:off x="4220538" y="4259275"/>
            <a:ext cx="1156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46"/>
          <p:cNvSpPr/>
          <p:nvPr/>
        </p:nvSpPr>
        <p:spPr>
          <a:xfrm>
            <a:off x="5376813" y="2684400"/>
            <a:ext cx="1156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46"/>
          <p:cNvSpPr/>
          <p:nvPr/>
        </p:nvSpPr>
        <p:spPr>
          <a:xfrm>
            <a:off x="5376813" y="3205875"/>
            <a:ext cx="1156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46"/>
          <p:cNvSpPr/>
          <p:nvPr/>
        </p:nvSpPr>
        <p:spPr>
          <a:xfrm>
            <a:off x="5376813" y="3732575"/>
            <a:ext cx="1156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46"/>
          <p:cNvSpPr/>
          <p:nvPr/>
        </p:nvSpPr>
        <p:spPr>
          <a:xfrm>
            <a:off x="5376813" y="4259275"/>
            <a:ext cx="1156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46"/>
          <p:cNvSpPr/>
          <p:nvPr/>
        </p:nvSpPr>
        <p:spPr>
          <a:xfrm>
            <a:off x="6533338" y="2684400"/>
            <a:ext cx="1156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46"/>
          <p:cNvSpPr/>
          <p:nvPr/>
        </p:nvSpPr>
        <p:spPr>
          <a:xfrm>
            <a:off x="6533338" y="3205875"/>
            <a:ext cx="1156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46"/>
          <p:cNvSpPr/>
          <p:nvPr/>
        </p:nvSpPr>
        <p:spPr>
          <a:xfrm>
            <a:off x="6533338" y="3732575"/>
            <a:ext cx="1156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46"/>
          <p:cNvSpPr/>
          <p:nvPr/>
        </p:nvSpPr>
        <p:spPr>
          <a:xfrm>
            <a:off x="6533338" y="4259275"/>
            <a:ext cx="1156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46"/>
          <p:cNvSpPr/>
          <p:nvPr/>
        </p:nvSpPr>
        <p:spPr>
          <a:xfrm>
            <a:off x="7689863" y="2679175"/>
            <a:ext cx="1156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46"/>
          <p:cNvSpPr/>
          <p:nvPr/>
        </p:nvSpPr>
        <p:spPr>
          <a:xfrm>
            <a:off x="7689863" y="3200650"/>
            <a:ext cx="1156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46"/>
          <p:cNvSpPr/>
          <p:nvPr/>
        </p:nvSpPr>
        <p:spPr>
          <a:xfrm>
            <a:off x="7689863" y="3727350"/>
            <a:ext cx="1156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46"/>
          <p:cNvSpPr/>
          <p:nvPr/>
        </p:nvSpPr>
        <p:spPr>
          <a:xfrm>
            <a:off x="7689863" y="4254050"/>
            <a:ext cx="11565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1" name="Google Shape;1311;p46"/>
          <p:cNvGrpSpPr/>
          <p:nvPr/>
        </p:nvGrpSpPr>
        <p:grpSpPr>
          <a:xfrm>
            <a:off x="3394950" y="2841738"/>
            <a:ext cx="494888" cy="206700"/>
            <a:chOff x="3182613" y="2704688"/>
            <a:chExt cx="494888" cy="206700"/>
          </a:xfrm>
        </p:grpSpPr>
        <p:pic>
          <p:nvPicPr>
            <p:cNvPr id="1312" name="Google Shape;1312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82613" y="2704688"/>
              <a:ext cx="206700" cy="2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3" name="Google Shape;1313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70800" y="2704688"/>
              <a:ext cx="206700" cy="20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4" name="Google Shape;1314;p46"/>
          <p:cNvGrpSpPr/>
          <p:nvPr/>
        </p:nvGrpSpPr>
        <p:grpSpPr>
          <a:xfrm>
            <a:off x="3394950" y="3360688"/>
            <a:ext cx="494888" cy="206700"/>
            <a:chOff x="3182613" y="2704688"/>
            <a:chExt cx="494888" cy="206700"/>
          </a:xfrm>
        </p:grpSpPr>
        <p:pic>
          <p:nvPicPr>
            <p:cNvPr id="1315" name="Google Shape;1315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82613" y="2704688"/>
              <a:ext cx="206700" cy="2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6" name="Google Shape;1316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70800" y="2704688"/>
              <a:ext cx="206700" cy="20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7" name="Google Shape;1317;p46"/>
          <p:cNvGrpSpPr/>
          <p:nvPr/>
        </p:nvGrpSpPr>
        <p:grpSpPr>
          <a:xfrm>
            <a:off x="3394950" y="3892625"/>
            <a:ext cx="494888" cy="206700"/>
            <a:chOff x="3182613" y="2704688"/>
            <a:chExt cx="494888" cy="206700"/>
          </a:xfrm>
        </p:grpSpPr>
        <p:pic>
          <p:nvPicPr>
            <p:cNvPr id="1318" name="Google Shape;1318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82613" y="2704688"/>
              <a:ext cx="206700" cy="2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9" name="Google Shape;1319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70800" y="2704688"/>
              <a:ext cx="206700" cy="20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20" name="Google Shape;1320;p46"/>
          <p:cNvGrpSpPr/>
          <p:nvPr/>
        </p:nvGrpSpPr>
        <p:grpSpPr>
          <a:xfrm>
            <a:off x="4499363" y="4414099"/>
            <a:ext cx="598800" cy="206700"/>
            <a:chOff x="3189525" y="4302899"/>
            <a:chExt cx="598800" cy="206700"/>
          </a:xfrm>
        </p:grpSpPr>
        <p:pic>
          <p:nvPicPr>
            <p:cNvPr id="1321" name="Google Shape;1321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89525" y="4302899"/>
              <a:ext cx="269025" cy="2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2" name="Google Shape;1322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19300" y="4302899"/>
              <a:ext cx="269025" cy="206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23" name="Google Shape;132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438" y="2844443"/>
            <a:ext cx="206700" cy="20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413" y="3892617"/>
            <a:ext cx="206700" cy="20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1838" y="4414092"/>
            <a:ext cx="206700" cy="20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0675" y="2841749"/>
            <a:ext cx="269025" cy="2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1838" y="3892617"/>
            <a:ext cx="206700" cy="206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8" name="Google Shape;1328;p46"/>
          <p:cNvGrpSpPr/>
          <p:nvPr/>
        </p:nvGrpSpPr>
        <p:grpSpPr>
          <a:xfrm>
            <a:off x="6812188" y="2839224"/>
            <a:ext cx="598800" cy="206700"/>
            <a:chOff x="3189525" y="4302899"/>
            <a:chExt cx="598800" cy="206700"/>
          </a:xfrm>
        </p:grpSpPr>
        <p:pic>
          <p:nvPicPr>
            <p:cNvPr id="1329" name="Google Shape;1329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89525" y="4302899"/>
              <a:ext cx="269025" cy="2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0" name="Google Shape;1330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19300" y="4302899"/>
              <a:ext cx="269025" cy="20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1" name="Google Shape;1331;p46"/>
          <p:cNvGrpSpPr/>
          <p:nvPr/>
        </p:nvGrpSpPr>
        <p:grpSpPr>
          <a:xfrm>
            <a:off x="6812188" y="3368536"/>
            <a:ext cx="598800" cy="206700"/>
            <a:chOff x="3189525" y="4302899"/>
            <a:chExt cx="598800" cy="206700"/>
          </a:xfrm>
        </p:grpSpPr>
        <p:pic>
          <p:nvPicPr>
            <p:cNvPr id="1332" name="Google Shape;1332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89525" y="4302899"/>
              <a:ext cx="269025" cy="2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3" name="Google Shape;1333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19300" y="4302899"/>
              <a:ext cx="269025" cy="20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4" name="Google Shape;1334;p46"/>
          <p:cNvGrpSpPr/>
          <p:nvPr/>
        </p:nvGrpSpPr>
        <p:grpSpPr>
          <a:xfrm>
            <a:off x="6812188" y="3892636"/>
            <a:ext cx="598800" cy="206700"/>
            <a:chOff x="3189525" y="4302899"/>
            <a:chExt cx="598800" cy="206700"/>
          </a:xfrm>
        </p:grpSpPr>
        <p:pic>
          <p:nvPicPr>
            <p:cNvPr id="1335" name="Google Shape;1335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89525" y="4302899"/>
              <a:ext cx="269025" cy="2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6" name="Google Shape;1336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19300" y="4302899"/>
              <a:ext cx="269025" cy="206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7" name="Google Shape;13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7088" y="4416724"/>
            <a:ext cx="269025" cy="2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4763" y="2844442"/>
            <a:ext cx="206700" cy="20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4638" y="3363304"/>
            <a:ext cx="206700" cy="20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4638" y="3887392"/>
            <a:ext cx="206700" cy="20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4763" y="4414093"/>
            <a:ext cx="206700" cy="20671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42" name="Google Shape;1342;p46"/>
          <p:cNvGraphicFramePr/>
          <p:nvPr/>
        </p:nvGraphicFramePr>
        <p:xfrm>
          <a:off x="3064200" y="1625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{B6BB23BA-35CB-4DCF-B0F4-89A79A4B37FE}</a:tableStyleId>
              </a:tblPr>
              <a:tblGrid>
                <a:gridCol w="5781750"/>
              </a:tblGrid>
              <a:tr h="52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uli"/>
                          <a:ea typeface="Muli"/>
                          <a:cs typeface="Muli"/>
                          <a:sym typeface="Muli"/>
                        </a:rPr>
                        <a:t>Experiments</a:t>
                      </a:r>
                      <a:endParaRPr b="1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1343" name="Google Shape;134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1838" y="3368529"/>
            <a:ext cx="206700" cy="20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401" y="3368529"/>
            <a:ext cx="206700" cy="206715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46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 txBox="1"/>
          <p:nvPr>
            <p:ph type="title"/>
          </p:nvPr>
        </p:nvSpPr>
        <p:spPr>
          <a:xfrm>
            <a:off x="1015550" y="921150"/>
            <a:ext cx="4603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Experiment 4: Detailed analysis</a:t>
            </a:r>
            <a:endParaRPr sz="2000"/>
          </a:p>
        </p:txBody>
      </p:sp>
      <p:sp>
        <p:nvSpPr>
          <p:cNvPr id="1351" name="Google Shape;1351;p47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2" name="Google Shape;1352;p47"/>
          <p:cNvPicPr preferRelativeResize="0"/>
          <p:nvPr/>
        </p:nvPicPr>
        <p:blipFill rotWithShape="1">
          <a:blip r:embed="rId3">
            <a:alphaModFix/>
          </a:blip>
          <a:srcRect b="0" l="69" r="79" t="0"/>
          <a:stretch/>
        </p:blipFill>
        <p:spPr>
          <a:xfrm>
            <a:off x="4722238" y="1589800"/>
            <a:ext cx="3685388" cy="3344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387" y="1592190"/>
            <a:ext cx="3685374" cy="3340069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47"/>
          <p:cNvSpPr/>
          <p:nvPr/>
        </p:nvSpPr>
        <p:spPr>
          <a:xfrm>
            <a:off x="2209350" y="2213888"/>
            <a:ext cx="1039800" cy="531900"/>
          </a:xfrm>
          <a:prstGeom prst="wedgeRectCallout">
            <a:avLst>
              <a:gd fmla="val 74364" name="adj1"/>
              <a:gd fmla="val -43937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CI Max:	  2363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Mean:	  2343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CI Min:	  2322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55" name="Google Shape;1355;p47"/>
          <p:cNvSpPr/>
          <p:nvPr/>
        </p:nvSpPr>
        <p:spPr>
          <a:xfrm>
            <a:off x="2209350" y="2899550"/>
            <a:ext cx="1039800" cy="531900"/>
          </a:xfrm>
          <a:prstGeom prst="wedgeRectCallout">
            <a:avLst>
              <a:gd fmla="val -51551" name="adj1"/>
              <a:gd fmla="val 105114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CI Max:	  1613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Mean:	  1585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CI Min:	  1556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56" name="Google Shape;1356;p47"/>
          <p:cNvSpPr/>
          <p:nvPr/>
        </p:nvSpPr>
        <p:spPr>
          <a:xfrm>
            <a:off x="5192250" y="2574614"/>
            <a:ext cx="942300" cy="531900"/>
          </a:xfrm>
          <a:prstGeom prst="wedgeRectCallout">
            <a:avLst>
              <a:gd fmla="val 1332" name="adj1"/>
              <a:gd fmla="val 82842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CI Max:	 108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Mean:	 98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CI Min:	 88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57" name="Google Shape;1357;p47"/>
          <p:cNvSpPr/>
          <p:nvPr/>
        </p:nvSpPr>
        <p:spPr>
          <a:xfrm>
            <a:off x="6560475" y="3270725"/>
            <a:ext cx="942300" cy="531900"/>
          </a:xfrm>
          <a:prstGeom prst="wedgeRectCallout">
            <a:avLst>
              <a:gd fmla="val -65650" name="adj1"/>
              <a:gd fmla="val -55607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CI Max:	  137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Mean:	  127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CI Min:	  117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58" name="Google Shape;1358;p47"/>
          <p:cNvSpPr/>
          <p:nvPr/>
        </p:nvSpPr>
        <p:spPr>
          <a:xfrm>
            <a:off x="7390725" y="2662450"/>
            <a:ext cx="942300" cy="531900"/>
          </a:xfrm>
          <a:prstGeom prst="wedgeRectCallout">
            <a:avLst>
              <a:gd fmla="val 8255" name="adj1"/>
              <a:gd fmla="val -87441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CI Max:	  265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Mean:	  251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CI Min:	  237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59" name="Google Shape;1359;p47"/>
          <p:cNvSpPr/>
          <p:nvPr/>
        </p:nvSpPr>
        <p:spPr>
          <a:xfrm>
            <a:off x="6053125" y="1990700"/>
            <a:ext cx="942300" cy="531900"/>
          </a:xfrm>
          <a:prstGeom prst="wedgeRectCallout">
            <a:avLst>
              <a:gd fmla="val 63974" name="adj1"/>
              <a:gd fmla="val -16544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CI Max:	  299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Mean:	  282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CI Min:	  265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60" name="Google Shape;1360;p47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48"/>
          <p:cNvSpPr txBox="1"/>
          <p:nvPr>
            <p:ph type="title"/>
          </p:nvPr>
        </p:nvSpPr>
        <p:spPr>
          <a:xfrm>
            <a:off x="1154375" y="2364725"/>
            <a:ext cx="51243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Recommendations</a:t>
            </a:r>
            <a:endParaRPr sz="3200"/>
          </a:p>
        </p:txBody>
      </p:sp>
      <p:sp>
        <p:nvSpPr>
          <p:cNvPr id="1366" name="Google Shape;1366;p48"/>
          <p:cNvSpPr txBox="1"/>
          <p:nvPr>
            <p:ph idx="1" type="subTitle"/>
          </p:nvPr>
        </p:nvSpPr>
        <p:spPr>
          <a:xfrm>
            <a:off x="1154350" y="3254525"/>
            <a:ext cx="34512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200"/>
              <a:buNone/>
            </a:pPr>
            <a:r>
              <a:rPr lang="en" sz="1400"/>
              <a:t>Our recommendations to the City of Magdeburg, limitations, and trade-offs</a:t>
            </a:r>
            <a:endParaRPr sz="1400"/>
          </a:p>
        </p:txBody>
      </p:sp>
      <p:sp>
        <p:nvSpPr>
          <p:cNvPr id="1367" name="Google Shape;1367;p48"/>
          <p:cNvSpPr txBox="1"/>
          <p:nvPr>
            <p:ph idx="2" type="title"/>
          </p:nvPr>
        </p:nvSpPr>
        <p:spPr>
          <a:xfrm>
            <a:off x="1274325" y="1585625"/>
            <a:ext cx="816000" cy="77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68" name="Google Shape;1368;p48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9" name="Google Shape;1369;p48"/>
          <p:cNvSpPr txBox="1"/>
          <p:nvPr>
            <p:ph idx="4294967295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0" name="Google Shape;1370;p48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49"/>
          <p:cNvSpPr txBox="1"/>
          <p:nvPr>
            <p:ph type="title"/>
          </p:nvPr>
        </p:nvSpPr>
        <p:spPr>
          <a:xfrm>
            <a:off x="1015550" y="921150"/>
            <a:ext cx="4603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Recommendations overview</a:t>
            </a:r>
            <a:endParaRPr sz="2000"/>
          </a:p>
        </p:txBody>
      </p:sp>
      <p:sp>
        <p:nvSpPr>
          <p:cNvPr id="1376" name="Google Shape;1376;p49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377" name="Google Shape;1377;p49"/>
          <p:cNvGraphicFramePr/>
          <p:nvPr/>
        </p:nvGraphicFramePr>
        <p:xfrm>
          <a:off x="1103275" y="216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{B6BB23BA-35CB-4DCF-B0F4-89A79A4B37FE}</a:tableStyleId>
              </a:tblPr>
              <a:tblGrid>
                <a:gridCol w="2688975"/>
                <a:gridCol w="1145525"/>
                <a:gridCol w="1639900"/>
                <a:gridCol w="1463025"/>
              </a:tblGrid>
              <a:tr h="2794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uli"/>
                          <a:ea typeface="Muli"/>
                          <a:cs typeface="Muli"/>
                          <a:sym typeface="Muli"/>
                        </a:rPr>
                        <a:t>Recommendation</a:t>
                      </a:r>
                      <a:endParaRPr b="1"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uli"/>
                          <a:ea typeface="Muli"/>
                          <a:cs typeface="Muli"/>
                          <a:sym typeface="Muli"/>
                        </a:rPr>
                        <a:t>Variables of interest</a:t>
                      </a:r>
                      <a:endParaRPr b="1"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 hMerge="1"/>
                <a:tc hMerge="1"/>
              </a:tr>
              <a:tr h="2794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uli"/>
                          <a:ea typeface="Muli"/>
                          <a:cs typeface="Muli"/>
                          <a:sym typeface="Muli"/>
                        </a:rPr>
                        <a:t>Cost</a:t>
                      </a:r>
                      <a:endParaRPr b="1"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uli"/>
                          <a:ea typeface="Muli"/>
                          <a:cs typeface="Muli"/>
                          <a:sym typeface="Muli"/>
                        </a:rPr>
                        <a:t>Traffic condition</a:t>
                      </a:r>
                      <a:endParaRPr b="1"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uli"/>
                          <a:ea typeface="Muli"/>
                          <a:cs typeface="Muli"/>
                          <a:sym typeface="Muli"/>
                        </a:rPr>
                        <a:t>Safety metrics</a:t>
                      </a:r>
                      <a:endParaRPr b="1"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</a:tr>
              <a:tr h="66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uli"/>
                          <a:ea typeface="Muli"/>
                          <a:cs typeface="Muli"/>
                          <a:sym typeface="Muli"/>
                        </a:rPr>
                        <a:t>Open opposite, non-overlapping traffic signals for cars.</a:t>
                      </a: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/>
                </a:tc>
              </a:tr>
              <a:tr h="66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uli"/>
                          <a:ea typeface="Muli"/>
                          <a:cs typeface="Muli"/>
                          <a:sym typeface="Muli"/>
                        </a:rPr>
                        <a:t>Allow cars to go on the blocked tram lane </a:t>
                      </a:r>
                      <a:r>
                        <a:rPr lang="en" sz="1200">
                          <a:latin typeface="Muli"/>
                          <a:ea typeface="Muli"/>
                          <a:cs typeface="Muli"/>
                          <a:sym typeface="Muli"/>
                        </a:rPr>
                        <a:t>in</a:t>
                      </a:r>
                      <a:r>
                        <a:rPr lang="en" sz="1200">
                          <a:latin typeface="Muli"/>
                          <a:ea typeface="Muli"/>
                          <a:cs typeface="Muli"/>
                          <a:sym typeface="Muli"/>
                        </a:rPr>
                        <a:t> Leipziger Str. North.</a:t>
                      </a: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/>
                </a:tc>
              </a:tr>
              <a:tr h="66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uli"/>
                          <a:ea typeface="Muli"/>
                          <a:cs typeface="Muli"/>
                          <a:sym typeface="Muli"/>
                        </a:rPr>
                        <a:t>Make a bridge or underpass for cars going straight in between Am Fuchsberg and Erich-Weinert Str.</a:t>
                      </a: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378" name="Google Shape;1378;p49"/>
          <p:cNvSpPr/>
          <p:nvPr/>
        </p:nvSpPr>
        <p:spPr>
          <a:xfrm>
            <a:off x="3792250" y="2780225"/>
            <a:ext cx="11454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49"/>
          <p:cNvSpPr txBox="1"/>
          <p:nvPr/>
        </p:nvSpPr>
        <p:spPr>
          <a:xfrm>
            <a:off x="1111514" y="1563172"/>
            <a:ext cx="393300" cy="5268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0" name="Google Shape;1380;p49"/>
          <p:cNvSpPr/>
          <p:nvPr/>
        </p:nvSpPr>
        <p:spPr>
          <a:xfrm>
            <a:off x="1504686" y="1563172"/>
            <a:ext cx="5649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Additional dimension: implementation costs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381" name="Google Shape;138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500" y="3010350"/>
            <a:ext cx="209650" cy="2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49"/>
          <p:cNvSpPr/>
          <p:nvPr/>
        </p:nvSpPr>
        <p:spPr>
          <a:xfrm>
            <a:off x="3792250" y="3450125"/>
            <a:ext cx="11454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3" name="Google Shape;13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501" y="3680250"/>
            <a:ext cx="209650" cy="2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263" y="3680250"/>
            <a:ext cx="209650" cy="2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755" y="4350150"/>
            <a:ext cx="209650" cy="2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239" y="4350150"/>
            <a:ext cx="209650" cy="2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500" y="4350150"/>
            <a:ext cx="209650" cy="2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450" y="4350150"/>
            <a:ext cx="209650" cy="2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1900" y="4350150"/>
            <a:ext cx="209650" cy="2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49"/>
          <p:cNvSpPr/>
          <p:nvPr/>
        </p:nvSpPr>
        <p:spPr>
          <a:xfrm>
            <a:off x="4937650" y="2780225"/>
            <a:ext cx="1640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49"/>
          <p:cNvSpPr/>
          <p:nvPr/>
        </p:nvSpPr>
        <p:spPr>
          <a:xfrm>
            <a:off x="4937650" y="3450125"/>
            <a:ext cx="1640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49"/>
          <p:cNvSpPr/>
          <p:nvPr/>
        </p:nvSpPr>
        <p:spPr>
          <a:xfrm>
            <a:off x="4937650" y="4120025"/>
            <a:ext cx="1640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3" name="Google Shape;139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3188" y="3681724"/>
            <a:ext cx="269025" cy="2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8650" y="4361799"/>
            <a:ext cx="269025" cy="2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7663" y="4361799"/>
            <a:ext cx="269025" cy="2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49"/>
          <p:cNvSpPr/>
          <p:nvPr/>
        </p:nvSpPr>
        <p:spPr>
          <a:xfrm>
            <a:off x="6577700" y="2770050"/>
            <a:ext cx="1463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7" name="Google Shape;139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4326" y="3001642"/>
            <a:ext cx="206700" cy="20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0225" y="3001649"/>
            <a:ext cx="269025" cy="2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9238" y="3001649"/>
            <a:ext cx="269025" cy="2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49"/>
          <p:cNvSpPr/>
          <p:nvPr/>
        </p:nvSpPr>
        <p:spPr>
          <a:xfrm>
            <a:off x="6577775" y="3450125"/>
            <a:ext cx="1463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1" name="Google Shape;140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5976" y="3681717"/>
            <a:ext cx="206700" cy="206715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49"/>
          <p:cNvSpPr/>
          <p:nvPr/>
        </p:nvSpPr>
        <p:spPr>
          <a:xfrm>
            <a:off x="6577700" y="4130200"/>
            <a:ext cx="14631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3" name="Google Shape;140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4738" y="4351624"/>
            <a:ext cx="269025" cy="2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49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50"/>
          <p:cNvSpPr txBox="1"/>
          <p:nvPr>
            <p:ph type="title"/>
          </p:nvPr>
        </p:nvSpPr>
        <p:spPr>
          <a:xfrm>
            <a:off x="1015550" y="921150"/>
            <a:ext cx="4603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Analysis of combined model</a:t>
            </a:r>
            <a:endParaRPr sz="2000"/>
          </a:p>
        </p:txBody>
      </p:sp>
      <p:sp>
        <p:nvSpPr>
          <p:cNvPr id="1410" name="Google Shape;1410;p50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1" name="Google Shape;1411;p50"/>
          <p:cNvPicPr preferRelativeResize="0"/>
          <p:nvPr/>
        </p:nvPicPr>
        <p:blipFill rotWithShape="1">
          <a:blip r:embed="rId3">
            <a:alphaModFix/>
          </a:blip>
          <a:srcRect b="0" l="99" r="109" t="0"/>
          <a:stretch/>
        </p:blipFill>
        <p:spPr>
          <a:xfrm>
            <a:off x="812712" y="1619325"/>
            <a:ext cx="3700400" cy="336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50"/>
          <p:cNvPicPr preferRelativeResize="0"/>
          <p:nvPr/>
        </p:nvPicPr>
        <p:blipFill rotWithShape="1">
          <a:blip r:embed="rId4">
            <a:alphaModFix/>
          </a:blip>
          <a:srcRect b="209" l="0" r="0" t="-210"/>
          <a:stretch/>
        </p:blipFill>
        <p:spPr>
          <a:xfrm>
            <a:off x="4617975" y="1608950"/>
            <a:ext cx="3713328" cy="336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50"/>
          <p:cNvSpPr/>
          <p:nvPr/>
        </p:nvSpPr>
        <p:spPr>
          <a:xfrm>
            <a:off x="2690513" y="2058639"/>
            <a:ext cx="942300" cy="531900"/>
          </a:xfrm>
          <a:prstGeom prst="wedgeRectCallout">
            <a:avLst>
              <a:gd fmla="val -85107" name="adj1"/>
              <a:gd fmla="val -23254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CI Max:	 726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Mean:	 704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CI Min:	 681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14" name="Google Shape;1414;p50"/>
          <p:cNvSpPr/>
          <p:nvPr/>
        </p:nvSpPr>
        <p:spPr>
          <a:xfrm>
            <a:off x="3460113" y="3033588"/>
            <a:ext cx="869400" cy="531900"/>
          </a:xfrm>
          <a:prstGeom prst="wedgeRectCallout">
            <a:avLst>
              <a:gd fmla="val -21712" name="adj1"/>
              <a:gd fmla="val 84459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CI Max:	 82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Mean:	 78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CI Min:	 73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15" name="Google Shape;1415;p50"/>
          <p:cNvSpPr/>
          <p:nvPr/>
        </p:nvSpPr>
        <p:spPr>
          <a:xfrm>
            <a:off x="5572263" y="2574414"/>
            <a:ext cx="942300" cy="531900"/>
          </a:xfrm>
          <a:prstGeom prst="wedgeRectCallout">
            <a:avLst>
              <a:gd fmla="val 74923" name="adj1"/>
              <a:gd fmla="val -8688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CI Max:	 349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Mean:	 314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CI Min:	 279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16" name="Google Shape;1416;p50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51"/>
          <p:cNvSpPr txBox="1"/>
          <p:nvPr>
            <p:ph type="title"/>
          </p:nvPr>
        </p:nvSpPr>
        <p:spPr>
          <a:xfrm>
            <a:off x="1015550" y="921150"/>
            <a:ext cx="4603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Limitations and trade-offs</a:t>
            </a:r>
            <a:endParaRPr sz="2000"/>
          </a:p>
        </p:txBody>
      </p:sp>
      <p:sp>
        <p:nvSpPr>
          <p:cNvPr id="1422" name="Google Shape;1422;p51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3" name="Google Shape;1423;p51"/>
          <p:cNvSpPr/>
          <p:nvPr/>
        </p:nvSpPr>
        <p:spPr>
          <a:xfrm>
            <a:off x="1512772" y="1635722"/>
            <a:ext cx="5649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Atypical traffic conditions due to COVID-19.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24" name="Google Shape;1424;p51"/>
          <p:cNvSpPr txBox="1"/>
          <p:nvPr/>
        </p:nvSpPr>
        <p:spPr>
          <a:xfrm>
            <a:off x="1119611" y="1732874"/>
            <a:ext cx="393300" cy="33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#1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5" name="Google Shape;1425;p51"/>
          <p:cNvSpPr/>
          <p:nvPr/>
        </p:nvSpPr>
        <p:spPr>
          <a:xfrm>
            <a:off x="1512772" y="2162109"/>
            <a:ext cx="5649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No output data available in the available datasets.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26" name="Google Shape;1426;p51"/>
          <p:cNvSpPr txBox="1"/>
          <p:nvPr/>
        </p:nvSpPr>
        <p:spPr>
          <a:xfrm>
            <a:off x="1119611" y="2259261"/>
            <a:ext cx="393300" cy="33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#2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7" name="Google Shape;1427;p51"/>
          <p:cNvSpPr/>
          <p:nvPr/>
        </p:nvSpPr>
        <p:spPr>
          <a:xfrm>
            <a:off x="1512772" y="2688384"/>
            <a:ext cx="5649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Differences between previous team’s and Magdeburg’s datasets.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28" name="Google Shape;1428;p51"/>
          <p:cNvSpPr txBox="1"/>
          <p:nvPr/>
        </p:nvSpPr>
        <p:spPr>
          <a:xfrm>
            <a:off x="1119611" y="2785586"/>
            <a:ext cx="393300" cy="3324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#3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9" name="Google Shape;1429;p51"/>
          <p:cNvSpPr/>
          <p:nvPr/>
        </p:nvSpPr>
        <p:spPr>
          <a:xfrm>
            <a:off x="1512772" y="3214659"/>
            <a:ext cx="5649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Safety and traffic conditions are two opposite metrics.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30" name="Google Shape;1430;p51"/>
          <p:cNvSpPr txBox="1"/>
          <p:nvPr/>
        </p:nvSpPr>
        <p:spPr>
          <a:xfrm>
            <a:off x="1119611" y="3311861"/>
            <a:ext cx="393300" cy="3324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#4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1" name="Google Shape;1431;p51"/>
          <p:cNvSpPr/>
          <p:nvPr/>
        </p:nvSpPr>
        <p:spPr>
          <a:xfrm>
            <a:off x="1512772" y="3740934"/>
            <a:ext cx="5649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AnyLogic’s limitations of the underlying Road Traffic Library.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32" name="Google Shape;1432;p51"/>
          <p:cNvSpPr txBox="1"/>
          <p:nvPr/>
        </p:nvSpPr>
        <p:spPr>
          <a:xfrm>
            <a:off x="1119611" y="3838136"/>
            <a:ext cx="393300" cy="332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#5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3" name="Google Shape;1433;p51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5"/>
          <p:cNvSpPr txBox="1"/>
          <p:nvPr>
            <p:ph type="title"/>
          </p:nvPr>
        </p:nvSpPr>
        <p:spPr>
          <a:xfrm>
            <a:off x="1154375" y="2364725"/>
            <a:ext cx="51243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Project retrospective</a:t>
            </a:r>
            <a:endParaRPr sz="3200"/>
          </a:p>
        </p:txBody>
      </p:sp>
      <p:sp>
        <p:nvSpPr>
          <p:cNvPr id="649" name="Google Shape;649;p25"/>
          <p:cNvSpPr txBox="1"/>
          <p:nvPr>
            <p:ph idx="1" type="subTitle"/>
          </p:nvPr>
        </p:nvSpPr>
        <p:spPr>
          <a:xfrm>
            <a:off x="1154350" y="3254525"/>
            <a:ext cx="34512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200"/>
              <a:buNone/>
            </a:pPr>
            <a:r>
              <a:rPr lang="en" sz="1400"/>
              <a:t>What was accomplished in each milestone, difficulties encountered, and problems solved</a:t>
            </a:r>
            <a:endParaRPr sz="1400"/>
          </a:p>
        </p:txBody>
      </p:sp>
      <p:sp>
        <p:nvSpPr>
          <p:cNvPr id="650" name="Google Shape;650;p25"/>
          <p:cNvSpPr txBox="1"/>
          <p:nvPr>
            <p:ph idx="2" type="title"/>
          </p:nvPr>
        </p:nvSpPr>
        <p:spPr>
          <a:xfrm>
            <a:off x="1274325" y="1585625"/>
            <a:ext cx="816000" cy="77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51" name="Google Shape;651;p25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2" name="Google Shape;652;p25"/>
          <p:cNvSpPr txBox="1"/>
          <p:nvPr>
            <p:ph idx="4294967295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3" name="Google Shape;653;p25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52"/>
          <p:cNvSpPr txBox="1"/>
          <p:nvPr>
            <p:ph type="title"/>
          </p:nvPr>
        </p:nvSpPr>
        <p:spPr>
          <a:xfrm>
            <a:off x="1154375" y="2364725"/>
            <a:ext cx="51243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Overview of spending</a:t>
            </a:r>
            <a:endParaRPr sz="3200"/>
          </a:p>
        </p:txBody>
      </p:sp>
      <p:sp>
        <p:nvSpPr>
          <p:cNvPr id="1439" name="Google Shape;1439;p52"/>
          <p:cNvSpPr txBox="1"/>
          <p:nvPr>
            <p:ph idx="1" type="subTitle"/>
          </p:nvPr>
        </p:nvSpPr>
        <p:spPr>
          <a:xfrm>
            <a:off x="1154350" y="3254525"/>
            <a:ext cx="34512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200"/>
              <a:buNone/>
            </a:pPr>
            <a:r>
              <a:rPr lang="en" sz="1400"/>
              <a:t>Cost overview and statement of profit</a:t>
            </a:r>
            <a:endParaRPr sz="1400"/>
          </a:p>
        </p:txBody>
      </p:sp>
      <p:sp>
        <p:nvSpPr>
          <p:cNvPr id="1440" name="Google Shape;1440;p52"/>
          <p:cNvSpPr txBox="1"/>
          <p:nvPr>
            <p:ph idx="2" type="title"/>
          </p:nvPr>
        </p:nvSpPr>
        <p:spPr>
          <a:xfrm>
            <a:off x="1274325" y="1585625"/>
            <a:ext cx="816000" cy="77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41" name="Google Shape;1441;p52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2" name="Google Shape;1442;p52"/>
          <p:cNvSpPr txBox="1"/>
          <p:nvPr>
            <p:ph idx="4294967295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3" name="Google Shape;1443;p52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53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9" name="Google Shape;1449;p53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descr="Chart 0" id="1450" name="Google Shape;1450;p5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600" y="790075"/>
            <a:ext cx="5174799" cy="4256701"/>
          </a:xfrm>
          <a:prstGeom prst="rect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54"/>
          <p:cNvSpPr txBox="1"/>
          <p:nvPr>
            <p:ph type="title"/>
          </p:nvPr>
        </p:nvSpPr>
        <p:spPr>
          <a:xfrm>
            <a:off x="1154375" y="2364725"/>
            <a:ext cx="51243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Lessons learned</a:t>
            </a:r>
            <a:endParaRPr sz="3200"/>
          </a:p>
        </p:txBody>
      </p:sp>
      <p:sp>
        <p:nvSpPr>
          <p:cNvPr id="1456" name="Google Shape;1456;p54"/>
          <p:cNvSpPr txBox="1"/>
          <p:nvPr>
            <p:ph idx="1" type="subTitle"/>
          </p:nvPr>
        </p:nvSpPr>
        <p:spPr>
          <a:xfrm>
            <a:off x="1154350" y="3254525"/>
            <a:ext cx="34512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200"/>
              <a:buNone/>
            </a:pPr>
            <a:r>
              <a:rPr lang="en" sz="1400"/>
              <a:t>What we, as a team, have learned throughout the execution of the simulation project</a:t>
            </a:r>
            <a:endParaRPr sz="1400"/>
          </a:p>
        </p:txBody>
      </p:sp>
      <p:sp>
        <p:nvSpPr>
          <p:cNvPr id="1457" name="Google Shape;1457;p54"/>
          <p:cNvSpPr txBox="1"/>
          <p:nvPr>
            <p:ph idx="2" type="title"/>
          </p:nvPr>
        </p:nvSpPr>
        <p:spPr>
          <a:xfrm>
            <a:off x="1274325" y="1585625"/>
            <a:ext cx="816000" cy="77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58" name="Google Shape;1458;p54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9" name="Google Shape;1459;p54"/>
          <p:cNvSpPr txBox="1"/>
          <p:nvPr>
            <p:ph idx="4294967295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0" name="Google Shape;1460;p54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55"/>
          <p:cNvSpPr txBox="1"/>
          <p:nvPr>
            <p:ph type="title"/>
          </p:nvPr>
        </p:nvSpPr>
        <p:spPr>
          <a:xfrm>
            <a:off x="1015550" y="921150"/>
            <a:ext cx="4603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Lessons learned</a:t>
            </a:r>
            <a:endParaRPr sz="2000"/>
          </a:p>
        </p:txBody>
      </p:sp>
      <p:sp>
        <p:nvSpPr>
          <p:cNvPr id="1466" name="Google Shape;1466;p55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7" name="Google Shape;1467;p55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68" name="Google Shape;1468;p55"/>
          <p:cNvSpPr/>
          <p:nvPr/>
        </p:nvSpPr>
        <p:spPr>
          <a:xfrm>
            <a:off x="1480500" y="1598650"/>
            <a:ext cx="5646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Team work requires </a:t>
            </a:r>
            <a:r>
              <a:rPr b="1"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coordination and trust</a:t>
            </a: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on the quality of the work of our teammates.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69" name="Google Shape;1469;p55"/>
          <p:cNvSpPr txBox="1"/>
          <p:nvPr/>
        </p:nvSpPr>
        <p:spPr>
          <a:xfrm>
            <a:off x="1087348" y="1695799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#1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0" name="Google Shape;1470;p55"/>
          <p:cNvSpPr/>
          <p:nvPr/>
        </p:nvSpPr>
        <p:spPr>
          <a:xfrm>
            <a:off x="1480500" y="2238350"/>
            <a:ext cx="5646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Each of us should </a:t>
            </a:r>
            <a:r>
              <a:rPr b="1"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be open for discussion</a:t>
            </a: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and </a:t>
            </a:r>
            <a:r>
              <a:rPr b="1"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willing to accept suggestions</a:t>
            </a: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from others.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71" name="Google Shape;1471;p55"/>
          <p:cNvSpPr txBox="1"/>
          <p:nvPr/>
        </p:nvSpPr>
        <p:spPr>
          <a:xfrm>
            <a:off x="1087348" y="2335499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#2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2" name="Google Shape;1472;p55"/>
          <p:cNvSpPr/>
          <p:nvPr/>
        </p:nvSpPr>
        <p:spPr>
          <a:xfrm>
            <a:off x="1480500" y="2878050"/>
            <a:ext cx="5646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Real-world scenarios often do not provide “textbook” solutions, raising the </a:t>
            </a:r>
            <a:r>
              <a:rPr b="1"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need for trade-offs and compromises</a:t>
            </a: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73" name="Google Shape;1473;p55"/>
          <p:cNvSpPr txBox="1"/>
          <p:nvPr/>
        </p:nvSpPr>
        <p:spPr>
          <a:xfrm>
            <a:off x="1087348" y="2975199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#3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4" name="Google Shape;1474;p55"/>
          <p:cNvSpPr/>
          <p:nvPr/>
        </p:nvSpPr>
        <p:spPr>
          <a:xfrm>
            <a:off x="1480500" y="3517750"/>
            <a:ext cx="5646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Quantitative justification and statistical significance</a:t>
            </a: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are more important than intuition.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75" name="Google Shape;1475;p55"/>
          <p:cNvSpPr txBox="1"/>
          <p:nvPr/>
        </p:nvSpPr>
        <p:spPr>
          <a:xfrm>
            <a:off x="1087348" y="3614899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#4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6" name="Google Shape;1476;p55"/>
          <p:cNvSpPr/>
          <p:nvPr/>
        </p:nvSpPr>
        <p:spPr>
          <a:xfrm>
            <a:off x="1480500" y="4157450"/>
            <a:ext cx="5646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With enough </a:t>
            </a:r>
            <a:r>
              <a:rPr b="1"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commitment</a:t>
            </a: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we can deliver a </a:t>
            </a:r>
            <a:r>
              <a:rPr b="1"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very high quality work</a:t>
            </a: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which can bring </a:t>
            </a:r>
            <a:r>
              <a:rPr b="1"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real value</a:t>
            </a: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 to our customers.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77" name="Google Shape;1477;p55"/>
          <p:cNvSpPr txBox="1"/>
          <p:nvPr/>
        </p:nvSpPr>
        <p:spPr>
          <a:xfrm>
            <a:off x="1087348" y="4254599"/>
            <a:ext cx="393300" cy="332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#5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56"/>
          <p:cNvSpPr txBox="1"/>
          <p:nvPr>
            <p:ph type="title"/>
          </p:nvPr>
        </p:nvSpPr>
        <p:spPr>
          <a:xfrm>
            <a:off x="1154375" y="2364725"/>
            <a:ext cx="51243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Thank you!</a:t>
            </a:r>
            <a:endParaRPr sz="3200"/>
          </a:p>
        </p:txBody>
      </p:sp>
      <p:sp>
        <p:nvSpPr>
          <p:cNvPr id="1483" name="Google Shape;1483;p56"/>
          <p:cNvSpPr txBox="1"/>
          <p:nvPr>
            <p:ph idx="1" type="subTitle"/>
          </p:nvPr>
        </p:nvSpPr>
        <p:spPr>
          <a:xfrm>
            <a:off x="1154350" y="3254525"/>
            <a:ext cx="34512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200"/>
              <a:buNone/>
            </a:pPr>
            <a:r>
              <a:rPr lang="en" sz="1400"/>
              <a:t>Questions?</a:t>
            </a:r>
            <a:endParaRPr sz="1400"/>
          </a:p>
        </p:txBody>
      </p:sp>
      <p:sp>
        <p:nvSpPr>
          <p:cNvPr id="1484" name="Google Shape;1484;p56"/>
          <p:cNvSpPr txBox="1"/>
          <p:nvPr>
            <p:ph idx="2" type="title"/>
          </p:nvPr>
        </p:nvSpPr>
        <p:spPr>
          <a:xfrm>
            <a:off x="1274325" y="1585625"/>
            <a:ext cx="816000" cy="77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485" name="Google Shape;1485;p56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6" name="Google Shape;1486;p56"/>
          <p:cNvSpPr txBox="1"/>
          <p:nvPr>
            <p:ph idx="4294967295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7" name="Google Shape;1487;p56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26"/>
          <p:cNvSpPr/>
          <p:nvPr/>
        </p:nvSpPr>
        <p:spPr>
          <a:xfrm>
            <a:off x="780700" y="4611450"/>
            <a:ext cx="7771800" cy="32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6"/>
          <p:cNvSpPr txBox="1"/>
          <p:nvPr>
            <p:ph type="title"/>
          </p:nvPr>
        </p:nvSpPr>
        <p:spPr>
          <a:xfrm>
            <a:off x="1015550" y="921150"/>
            <a:ext cx="2749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Team presentation</a:t>
            </a:r>
            <a:endParaRPr sz="2000"/>
          </a:p>
        </p:txBody>
      </p:sp>
      <p:sp>
        <p:nvSpPr>
          <p:cNvPr id="660" name="Google Shape;660;p26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61" name="Google Shape;661;p26"/>
          <p:cNvGrpSpPr/>
          <p:nvPr/>
        </p:nvGrpSpPr>
        <p:grpSpPr>
          <a:xfrm>
            <a:off x="131925" y="4550800"/>
            <a:ext cx="1281900" cy="490100"/>
            <a:chOff x="133225" y="4558850"/>
            <a:chExt cx="1281900" cy="490100"/>
          </a:xfrm>
        </p:grpSpPr>
        <p:sp>
          <p:nvSpPr>
            <p:cNvPr id="662" name="Google Shape;662;p26"/>
            <p:cNvSpPr/>
            <p:nvPr/>
          </p:nvSpPr>
          <p:spPr>
            <a:xfrm>
              <a:off x="695275" y="4558850"/>
              <a:ext cx="157800" cy="1578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6"/>
            <p:cNvSpPr txBox="1"/>
            <p:nvPr/>
          </p:nvSpPr>
          <p:spPr>
            <a:xfrm>
              <a:off x="133225" y="4716550"/>
              <a:ext cx="1281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Team presentation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64" name="Google Shape;664;p26"/>
          <p:cNvGrpSpPr/>
          <p:nvPr/>
        </p:nvGrpSpPr>
        <p:grpSpPr>
          <a:xfrm>
            <a:off x="1470418" y="4550800"/>
            <a:ext cx="719100" cy="490100"/>
            <a:chOff x="1471718" y="4558850"/>
            <a:chExt cx="719100" cy="490100"/>
          </a:xfrm>
        </p:grpSpPr>
        <p:sp>
          <p:nvSpPr>
            <p:cNvPr id="665" name="Google Shape;665;p26"/>
            <p:cNvSpPr/>
            <p:nvPr/>
          </p:nvSpPr>
          <p:spPr>
            <a:xfrm>
              <a:off x="1752368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6"/>
            <p:cNvSpPr txBox="1"/>
            <p:nvPr/>
          </p:nvSpPr>
          <p:spPr>
            <a:xfrm>
              <a:off x="1471718" y="4716550"/>
              <a:ext cx="7191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Planning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67" name="Google Shape;667;p26"/>
          <p:cNvGrpSpPr/>
          <p:nvPr/>
        </p:nvGrpSpPr>
        <p:grpSpPr>
          <a:xfrm>
            <a:off x="2246111" y="4550800"/>
            <a:ext cx="1281900" cy="490100"/>
            <a:chOff x="2247411" y="4558850"/>
            <a:chExt cx="1281900" cy="490100"/>
          </a:xfrm>
        </p:grpSpPr>
        <p:sp>
          <p:nvSpPr>
            <p:cNvPr id="668" name="Google Shape;668;p26"/>
            <p:cNvSpPr/>
            <p:nvPr/>
          </p:nvSpPr>
          <p:spPr>
            <a:xfrm>
              <a:off x="2809461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6"/>
            <p:cNvSpPr txBox="1"/>
            <p:nvPr/>
          </p:nvSpPr>
          <p:spPr>
            <a:xfrm>
              <a:off x="2247411" y="4716550"/>
              <a:ext cx="1281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Conceptual model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70" name="Google Shape;670;p26"/>
          <p:cNvGrpSpPr/>
          <p:nvPr/>
        </p:nvGrpSpPr>
        <p:grpSpPr>
          <a:xfrm>
            <a:off x="3584604" y="4550800"/>
            <a:ext cx="1064100" cy="490100"/>
            <a:chOff x="3585904" y="4558850"/>
            <a:chExt cx="1064100" cy="490100"/>
          </a:xfrm>
        </p:grpSpPr>
        <p:sp>
          <p:nvSpPr>
            <p:cNvPr id="671" name="Google Shape;671;p26"/>
            <p:cNvSpPr/>
            <p:nvPr/>
          </p:nvSpPr>
          <p:spPr>
            <a:xfrm>
              <a:off x="4039054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6"/>
            <p:cNvSpPr txBox="1"/>
            <p:nvPr/>
          </p:nvSpPr>
          <p:spPr>
            <a:xfrm>
              <a:off x="3585904" y="4716550"/>
              <a:ext cx="10641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Data analysis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73" name="Google Shape;673;p26"/>
          <p:cNvGrpSpPr/>
          <p:nvPr/>
        </p:nvGrpSpPr>
        <p:grpSpPr>
          <a:xfrm>
            <a:off x="4705296" y="4550800"/>
            <a:ext cx="1420200" cy="490100"/>
            <a:chOff x="4706596" y="4558850"/>
            <a:chExt cx="1420200" cy="490100"/>
          </a:xfrm>
        </p:grpSpPr>
        <p:sp>
          <p:nvSpPr>
            <p:cNvPr id="674" name="Google Shape;674;p26"/>
            <p:cNvSpPr/>
            <p:nvPr/>
          </p:nvSpPr>
          <p:spPr>
            <a:xfrm>
              <a:off x="5337796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6"/>
            <p:cNvSpPr txBox="1"/>
            <p:nvPr/>
          </p:nvSpPr>
          <p:spPr>
            <a:xfrm>
              <a:off x="4706596" y="4716550"/>
              <a:ext cx="14202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Simulation program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76" name="Google Shape;676;p26"/>
          <p:cNvGrpSpPr/>
          <p:nvPr/>
        </p:nvGrpSpPr>
        <p:grpSpPr>
          <a:xfrm>
            <a:off x="6182089" y="4550800"/>
            <a:ext cx="777000" cy="490100"/>
            <a:chOff x="6183389" y="4558850"/>
            <a:chExt cx="777000" cy="490100"/>
          </a:xfrm>
        </p:grpSpPr>
        <p:sp>
          <p:nvSpPr>
            <p:cNvPr id="677" name="Google Shape;677;p26"/>
            <p:cNvSpPr/>
            <p:nvPr/>
          </p:nvSpPr>
          <p:spPr>
            <a:xfrm>
              <a:off x="6492989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6"/>
            <p:cNvSpPr txBox="1"/>
            <p:nvPr/>
          </p:nvSpPr>
          <p:spPr>
            <a:xfrm>
              <a:off x="6183389" y="4716550"/>
              <a:ext cx="7770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Validation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79" name="Google Shape;679;p26"/>
          <p:cNvGrpSpPr/>
          <p:nvPr/>
        </p:nvGrpSpPr>
        <p:grpSpPr>
          <a:xfrm>
            <a:off x="7015682" y="4550800"/>
            <a:ext cx="969900" cy="490100"/>
            <a:chOff x="7016982" y="4558850"/>
            <a:chExt cx="969900" cy="490100"/>
          </a:xfrm>
        </p:grpSpPr>
        <p:sp>
          <p:nvSpPr>
            <p:cNvPr id="680" name="Google Shape;680;p26"/>
            <p:cNvSpPr/>
            <p:nvPr/>
          </p:nvSpPr>
          <p:spPr>
            <a:xfrm>
              <a:off x="7423032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6"/>
            <p:cNvSpPr txBox="1"/>
            <p:nvPr/>
          </p:nvSpPr>
          <p:spPr>
            <a:xfrm>
              <a:off x="7016982" y="4716550"/>
              <a:ext cx="969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Experiments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682" name="Google Shape;682;p26"/>
          <p:cNvGrpSpPr/>
          <p:nvPr/>
        </p:nvGrpSpPr>
        <p:grpSpPr>
          <a:xfrm>
            <a:off x="8042175" y="4550800"/>
            <a:ext cx="969900" cy="490100"/>
            <a:chOff x="8043475" y="4558850"/>
            <a:chExt cx="969900" cy="490100"/>
          </a:xfrm>
        </p:grpSpPr>
        <p:sp>
          <p:nvSpPr>
            <p:cNvPr id="683" name="Google Shape;683;p26"/>
            <p:cNvSpPr/>
            <p:nvPr/>
          </p:nvSpPr>
          <p:spPr>
            <a:xfrm>
              <a:off x="8483561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6"/>
            <p:cNvSpPr txBox="1"/>
            <p:nvPr/>
          </p:nvSpPr>
          <p:spPr>
            <a:xfrm>
              <a:off x="8043475" y="4716550"/>
              <a:ext cx="969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Final report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685" name="Google Shape;685;p26"/>
          <p:cNvSpPr txBox="1"/>
          <p:nvPr/>
        </p:nvSpPr>
        <p:spPr>
          <a:xfrm>
            <a:off x="246550" y="2972900"/>
            <a:ext cx="13329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Lauro Fialho Müller</a:t>
            </a:r>
            <a:endParaRPr b="1" sz="12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Team leader</a:t>
            </a:r>
            <a:endParaRPr sz="10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86" name="Google Shape;686;p26"/>
          <p:cNvPicPr preferRelativeResize="0"/>
          <p:nvPr/>
        </p:nvPicPr>
        <p:blipFill rotWithShape="1">
          <a:blip r:embed="rId3">
            <a:alphaModFix/>
          </a:blip>
          <a:srcRect b="0" l="504" r="504" t="0"/>
          <a:stretch/>
        </p:blipFill>
        <p:spPr>
          <a:xfrm>
            <a:off x="345400" y="1730222"/>
            <a:ext cx="1135200" cy="113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87" name="Google Shape;687;p26"/>
          <p:cNvSpPr txBox="1"/>
          <p:nvPr/>
        </p:nvSpPr>
        <p:spPr>
          <a:xfrm>
            <a:off x="3331908" y="2972900"/>
            <a:ext cx="13329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Raghava Vinaykanth Mushunuri</a:t>
            </a:r>
            <a:endParaRPr b="1" sz="12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Input Data Analyst</a:t>
            </a:r>
            <a:endParaRPr sz="10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88" name="Google Shape;688;p26"/>
          <p:cNvPicPr preferRelativeResize="0"/>
          <p:nvPr/>
        </p:nvPicPr>
        <p:blipFill rotWithShape="1">
          <a:blip r:embed="rId4">
            <a:alphaModFix/>
          </a:blip>
          <a:srcRect b="913" l="5720" r="5720" t="913"/>
          <a:stretch/>
        </p:blipFill>
        <p:spPr>
          <a:xfrm>
            <a:off x="3430758" y="1735397"/>
            <a:ext cx="1135200" cy="1158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89" name="Google Shape;689;p26"/>
          <p:cNvSpPr txBox="1"/>
          <p:nvPr/>
        </p:nvSpPr>
        <p:spPr>
          <a:xfrm>
            <a:off x="1789229" y="2972900"/>
            <a:ext cx="13329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Chandan Radhakrishna</a:t>
            </a:r>
            <a:endParaRPr b="1" sz="12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Conceptual Model</a:t>
            </a:r>
            <a:endParaRPr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90" name="Google Shape;690;p26"/>
          <p:cNvPicPr preferRelativeResize="0"/>
          <p:nvPr/>
        </p:nvPicPr>
        <p:blipFill rotWithShape="1">
          <a:blip r:embed="rId5">
            <a:alphaModFix/>
          </a:blip>
          <a:srcRect b="0" l="0" r="4743" t="0"/>
          <a:stretch/>
        </p:blipFill>
        <p:spPr>
          <a:xfrm>
            <a:off x="1888069" y="1735397"/>
            <a:ext cx="1135200" cy="1114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91" name="Google Shape;691;p26"/>
          <p:cNvPicPr preferRelativeResize="0"/>
          <p:nvPr/>
        </p:nvPicPr>
        <p:blipFill rotWithShape="1">
          <a:blip r:embed="rId6">
            <a:alphaModFix/>
          </a:blip>
          <a:srcRect b="4773" l="0" r="0" t="8126"/>
          <a:stretch/>
        </p:blipFill>
        <p:spPr>
          <a:xfrm>
            <a:off x="7762260" y="1695085"/>
            <a:ext cx="1135200" cy="11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2" name="Google Shape;692;p26"/>
          <p:cNvSpPr txBox="1"/>
          <p:nvPr/>
        </p:nvSpPr>
        <p:spPr>
          <a:xfrm>
            <a:off x="7762250" y="2972900"/>
            <a:ext cx="11352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Arnab Das</a:t>
            </a:r>
            <a:endParaRPr b="1" sz="12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Experiment Designer</a:t>
            </a:r>
            <a:endParaRPr sz="10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93" name="Google Shape;693;p26"/>
          <p:cNvPicPr preferRelativeResize="0"/>
          <p:nvPr/>
        </p:nvPicPr>
        <p:blipFill rotWithShape="1">
          <a:blip r:embed="rId7">
            <a:alphaModFix/>
          </a:blip>
          <a:srcRect b="1744" l="5720" r="5720" t="9705"/>
          <a:stretch/>
        </p:blipFill>
        <p:spPr>
          <a:xfrm>
            <a:off x="6352771" y="1720247"/>
            <a:ext cx="1135200" cy="11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4" name="Google Shape;694;p26"/>
          <p:cNvSpPr txBox="1"/>
          <p:nvPr/>
        </p:nvSpPr>
        <p:spPr>
          <a:xfrm>
            <a:off x="6219571" y="2972900"/>
            <a:ext cx="13329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Anjan Chatterjee</a:t>
            </a:r>
            <a:endParaRPr b="1" sz="12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Validation and Quality Control</a:t>
            </a:r>
            <a:endParaRPr sz="10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95" name="Google Shape;695;p26"/>
          <p:cNvPicPr preferRelativeResize="0"/>
          <p:nvPr/>
        </p:nvPicPr>
        <p:blipFill rotWithShape="1">
          <a:blip r:embed="rId8">
            <a:alphaModFix/>
          </a:blip>
          <a:srcRect b="0" l="2687" r="2678" t="0"/>
          <a:stretch/>
        </p:blipFill>
        <p:spPr>
          <a:xfrm>
            <a:off x="4874587" y="1698347"/>
            <a:ext cx="1135200" cy="11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6" name="Google Shape;696;p26"/>
          <p:cNvSpPr txBox="1"/>
          <p:nvPr/>
        </p:nvSpPr>
        <p:spPr>
          <a:xfrm>
            <a:off x="4874592" y="2972900"/>
            <a:ext cx="11352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Kavya Vajja</a:t>
            </a:r>
            <a:endParaRPr b="1" sz="12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0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Chief Software Architect</a:t>
            </a:r>
            <a:endParaRPr sz="10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97" name="Google Shape;697;p26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98" name="Google Shape;69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52500" y="4185299"/>
            <a:ext cx="288700" cy="3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7"/>
          <p:cNvSpPr txBox="1"/>
          <p:nvPr>
            <p:ph type="title"/>
          </p:nvPr>
        </p:nvSpPr>
        <p:spPr>
          <a:xfrm>
            <a:off x="1015550" y="921150"/>
            <a:ext cx="2749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intersection</a:t>
            </a:r>
            <a:endParaRPr sz="2000"/>
          </a:p>
        </p:txBody>
      </p:sp>
      <p:sp>
        <p:nvSpPr>
          <p:cNvPr id="704" name="Google Shape;704;p27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5" name="Google Shape;7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104" y="673213"/>
            <a:ext cx="4737895" cy="4470277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27"/>
          <p:cNvSpPr/>
          <p:nvPr/>
        </p:nvSpPr>
        <p:spPr>
          <a:xfrm>
            <a:off x="875750" y="2119425"/>
            <a:ext cx="2889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Traffic may turn in all directions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07" name="Google Shape;707;p27"/>
          <p:cNvSpPr txBox="1"/>
          <p:nvPr/>
        </p:nvSpPr>
        <p:spPr>
          <a:xfrm>
            <a:off x="482589" y="2119422"/>
            <a:ext cx="393300" cy="5268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#1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8" name="Google Shape;708;p27"/>
          <p:cNvSpPr/>
          <p:nvPr/>
        </p:nvSpPr>
        <p:spPr>
          <a:xfrm>
            <a:off x="875756" y="2925150"/>
            <a:ext cx="2749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Presence of tram traffic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09" name="Google Shape;709;p27"/>
          <p:cNvSpPr txBox="1"/>
          <p:nvPr/>
        </p:nvSpPr>
        <p:spPr>
          <a:xfrm>
            <a:off x="482589" y="2925147"/>
            <a:ext cx="393300" cy="5268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#2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0" name="Google Shape;710;p27"/>
          <p:cNvSpPr/>
          <p:nvPr/>
        </p:nvSpPr>
        <p:spPr>
          <a:xfrm>
            <a:off x="875755" y="3730875"/>
            <a:ext cx="28890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Traffic flow constraints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11" name="Google Shape;711;p27"/>
          <p:cNvSpPr txBox="1"/>
          <p:nvPr/>
        </p:nvSpPr>
        <p:spPr>
          <a:xfrm>
            <a:off x="482589" y="3730872"/>
            <a:ext cx="393300" cy="5268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#3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2" name="Google Shape;712;p27"/>
          <p:cNvSpPr/>
          <p:nvPr/>
        </p:nvSpPr>
        <p:spPr>
          <a:xfrm>
            <a:off x="6432125" y="881250"/>
            <a:ext cx="548700" cy="612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7"/>
          <p:cNvSpPr txBox="1"/>
          <p:nvPr/>
        </p:nvSpPr>
        <p:spPr>
          <a:xfrm>
            <a:off x="6505025" y="1534160"/>
            <a:ext cx="402900" cy="30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#3</a:t>
            </a:r>
            <a:endParaRPr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14" name="Google Shape;714;p27"/>
          <p:cNvSpPr/>
          <p:nvPr/>
        </p:nvSpPr>
        <p:spPr>
          <a:xfrm>
            <a:off x="6338391" y="2275325"/>
            <a:ext cx="736200" cy="822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27"/>
          <p:cNvSpPr txBox="1"/>
          <p:nvPr/>
        </p:nvSpPr>
        <p:spPr>
          <a:xfrm>
            <a:off x="6505050" y="3137633"/>
            <a:ext cx="402900" cy="30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#2</a:t>
            </a:r>
            <a:endParaRPr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16" name="Google Shape;716;p27"/>
          <p:cNvSpPr/>
          <p:nvPr/>
        </p:nvSpPr>
        <p:spPr>
          <a:xfrm>
            <a:off x="8207025" y="2160750"/>
            <a:ext cx="640500" cy="902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27"/>
          <p:cNvSpPr txBox="1"/>
          <p:nvPr/>
        </p:nvSpPr>
        <p:spPr>
          <a:xfrm>
            <a:off x="8325825" y="3105296"/>
            <a:ext cx="402900" cy="30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#1</a:t>
            </a:r>
            <a:endParaRPr b="1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18" name="Google Shape;718;p27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28"/>
          <p:cNvSpPr/>
          <p:nvPr/>
        </p:nvSpPr>
        <p:spPr>
          <a:xfrm>
            <a:off x="780700" y="4611450"/>
            <a:ext cx="7771800" cy="32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28"/>
          <p:cNvSpPr txBox="1"/>
          <p:nvPr>
            <p:ph type="title"/>
          </p:nvPr>
        </p:nvSpPr>
        <p:spPr>
          <a:xfrm>
            <a:off x="1015550" y="921150"/>
            <a:ext cx="2749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Planning</a:t>
            </a:r>
            <a:endParaRPr sz="2000"/>
          </a:p>
        </p:txBody>
      </p:sp>
      <p:sp>
        <p:nvSpPr>
          <p:cNvPr id="725" name="Google Shape;725;p28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26" name="Google Shape;726;p28"/>
          <p:cNvGrpSpPr/>
          <p:nvPr/>
        </p:nvGrpSpPr>
        <p:grpSpPr>
          <a:xfrm>
            <a:off x="131925" y="4550800"/>
            <a:ext cx="1281900" cy="490100"/>
            <a:chOff x="133225" y="4558850"/>
            <a:chExt cx="1281900" cy="490100"/>
          </a:xfrm>
        </p:grpSpPr>
        <p:sp>
          <p:nvSpPr>
            <p:cNvPr id="727" name="Google Shape;727;p28"/>
            <p:cNvSpPr/>
            <p:nvPr/>
          </p:nvSpPr>
          <p:spPr>
            <a:xfrm>
              <a:off x="695275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8"/>
            <p:cNvSpPr txBox="1"/>
            <p:nvPr/>
          </p:nvSpPr>
          <p:spPr>
            <a:xfrm>
              <a:off x="133225" y="4716550"/>
              <a:ext cx="1281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Team presentation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729" name="Google Shape;729;p28"/>
          <p:cNvGrpSpPr/>
          <p:nvPr/>
        </p:nvGrpSpPr>
        <p:grpSpPr>
          <a:xfrm>
            <a:off x="1470418" y="4550800"/>
            <a:ext cx="719100" cy="490100"/>
            <a:chOff x="1471718" y="4558850"/>
            <a:chExt cx="719100" cy="490100"/>
          </a:xfrm>
        </p:grpSpPr>
        <p:sp>
          <p:nvSpPr>
            <p:cNvPr id="730" name="Google Shape;730;p28"/>
            <p:cNvSpPr/>
            <p:nvPr/>
          </p:nvSpPr>
          <p:spPr>
            <a:xfrm>
              <a:off x="1752368" y="4558850"/>
              <a:ext cx="157800" cy="1578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8"/>
            <p:cNvSpPr txBox="1"/>
            <p:nvPr/>
          </p:nvSpPr>
          <p:spPr>
            <a:xfrm>
              <a:off x="1471718" y="4716550"/>
              <a:ext cx="7191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Planning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732" name="Google Shape;732;p28"/>
          <p:cNvGrpSpPr/>
          <p:nvPr/>
        </p:nvGrpSpPr>
        <p:grpSpPr>
          <a:xfrm>
            <a:off x="2246111" y="4550800"/>
            <a:ext cx="1281900" cy="490100"/>
            <a:chOff x="2247411" y="4558850"/>
            <a:chExt cx="1281900" cy="490100"/>
          </a:xfrm>
        </p:grpSpPr>
        <p:sp>
          <p:nvSpPr>
            <p:cNvPr id="733" name="Google Shape;733;p28"/>
            <p:cNvSpPr/>
            <p:nvPr/>
          </p:nvSpPr>
          <p:spPr>
            <a:xfrm>
              <a:off x="2809461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8"/>
            <p:cNvSpPr txBox="1"/>
            <p:nvPr/>
          </p:nvSpPr>
          <p:spPr>
            <a:xfrm>
              <a:off x="2247411" y="4716550"/>
              <a:ext cx="1281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Conceptual model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735" name="Google Shape;735;p28"/>
          <p:cNvGrpSpPr/>
          <p:nvPr/>
        </p:nvGrpSpPr>
        <p:grpSpPr>
          <a:xfrm>
            <a:off x="3584604" y="4550800"/>
            <a:ext cx="1064100" cy="490100"/>
            <a:chOff x="3585904" y="4558850"/>
            <a:chExt cx="1064100" cy="490100"/>
          </a:xfrm>
        </p:grpSpPr>
        <p:sp>
          <p:nvSpPr>
            <p:cNvPr id="736" name="Google Shape;736;p28"/>
            <p:cNvSpPr/>
            <p:nvPr/>
          </p:nvSpPr>
          <p:spPr>
            <a:xfrm>
              <a:off x="4039054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8"/>
            <p:cNvSpPr txBox="1"/>
            <p:nvPr/>
          </p:nvSpPr>
          <p:spPr>
            <a:xfrm>
              <a:off x="3585904" y="4716550"/>
              <a:ext cx="10641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Data analysis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738" name="Google Shape;738;p28"/>
          <p:cNvGrpSpPr/>
          <p:nvPr/>
        </p:nvGrpSpPr>
        <p:grpSpPr>
          <a:xfrm>
            <a:off x="4705296" y="4550800"/>
            <a:ext cx="1420200" cy="490100"/>
            <a:chOff x="4706596" y="4558850"/>
            <a:chExt cx="1420200" cy="490100"/>
          </a:xfrm>
        </p:grpSpPr>
        <p:sp>
          <p:nvSpPr>
            <p:cNvPr id="739" name="Google Shape;739;p28"/>
            <p:cNvSpPr/>
            <p:nvPr/>
          </p:nvSpPr>
          <p:spPr>
            <a:xfrm>
              <a:off x="5337796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8"/>
            <p:cNvSpPr txBox="1"/>
            <p:nvPr/>
          </p:nvSpPr>
          <p:spPr>
            <a:xfrm>
              <a:off x="4706596" y="4716550"/>
              <a:ext cx="14202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Simulation program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741" name="Google Shape;741;p28"/>
          <p:cNvGrpSpPr/>
          <p:nvPr/>
        </p:nvGrpSpPr>
        <p:grpSpPr>
          <a:xfrm>
            <a:off x="6182089" y="4550800"/>
            <a:ext cx="777000" cy="490100"/>
            <a:chOff x="6183389" y="4558850"/>
            <a:chExt cx="777000" cy="490100"/>
          </a:xfrm>
        </p:grpSpPr>
        <p:sp>
          <p:nvSpPr>
            <p:cNvPr id="742" name="Google Shape;742;p28"/>
            <p:cNvSpPr/>
            <p:nvPr/>
          </p:nvSpPr>
          <p:spPr>
            <a:xfrm>
              <a:off x="6492989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8"/>
            <p:cNvSpPr txBox="1"/>
            <p:nvPr/>
          </p:nvSpPr>
          <p:spPr>
            <a:xfrm>
              <a:off x="6183389" y="4716550"/>
              <a:ext cx="7770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Validation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744" name="Google Shape;744;p28"/>
          <p:cNvGrpSpPr/>
          <p:nvPr/>
        </p:nvGrpSpPr>
        <p:grpSpPr>
          <a:xfrm>
            <a:off x="7015682" y="4550800"/>
            <a:ext cx="969900" cy="490100"/>
            <a:chOff x="7016982" y="4558850"/>
            <a:chExt cx="969900" cy="490100"/>
          </a:xfrm>
        </p:grpSpPr>
        <p:sp>
          <p:nvSpPr>
            <p:cNvPr id="745" name="Google Shape;745;p28"/>
            <p:cNvSpPr/>
            <p:nvPr/>
          </p:nvSpPr>
          <p:spPr>
            <a:xfrm>
              <a:off x="7423032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8"/>
            <p:cNvSpPr txBox="1"/>
            <p:nvPr/>
          </p:nvSpPr>
          <p:spPr>
            <a:xfrm>
              <a:off x="7016982" y="4716550"/>
              <a:ext cx="969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Experiments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747" name="Google Shape;747;p28"/>
          <p:cNvGrpSpPr/>
          <p:nvPr/>
        </p:nvGrpSpPr>
        <p:grpSpPr>
          <a:xfrm>
            <a:off x="8042175" y="4550800"/>
            <a:ext cx="969900" cy="490100"/>
            <a:chOff x="8043475" y="4558850"/>
            <a:chExt cx="969900" cy="490100"/>
          </a:xfrm>
        </p:grpSpPr>
        <p:sp>
          <p:nvSpPr>
            <p:cNvPr id="748" name="Google Shape;748;p28"/>
            <p:cNvSpPr/>
            <p:nvPr/>
          </p:nvSpPr>
          <p:spPr>
            <a:xfrm>
              <a:off x="8483561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8"/>
            <p:cNvSpPr txBox="1"/>
            <p:nvPr/>
          </p:nvSpPr>
          <p:spPr>
            <a:xfrm>
              <a:off x="8043475" y="4716550"/>
              <a:ext cx="969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Final report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750" name="Google Shape;750;p28"/>
          <p:cNvSpPr/>
          <p:nvPr/>
        </p:nvSpPr>
        <p:spPr>
          <a:xfrm>
            <a:off x="1528886" y="1772772"/>
            <a:ext cx="5649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Divide milestones into work packets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51" name="Google Shape;751;p28"/>
          <p:cNvSpPr txBox="1"/>
          <p:nvPr/>
        </p:nvSpPr>
        <p:spPr>
          <a:xfrm>
            <a:off x="1135714" y="1772772"/>
            <a:ext cx="393300" cy="5268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2" name="Google Shape;752;p28"/>
          <p:cNvSpPr/>
          <p:nvPr/>
        </p:nvSpPr>
        <p:spPr>
          <a:xfrm>
            <a:off x="1528886" y="2578497"/>
            <a:ext cx="5649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Assign work packets to team members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53" name="Google Shape;753;p28"/>
          <p:cNvSpPr txBox="1"/>
          <p:nvPr/>
        </p:nvSpPr>
        <p:spPr>
          <a:xfrm>
            <a:off x="1135714" y="2578497"/>
            <a:ext cx="393300" cy="5268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4" name="Google Shape;754;p28"/>
          <p:cNvSpPr/>
          <p:nvPr/>
        </p:nvSpPr>
        <p:spPr>
          <a:xfrm>
            <a:off x="1528886" y="3384222"/>
            <a:ext cx="5649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Estimate cost and duration of work packets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55" name="Google Shape;755;p28"/>
          <p:cNvSpPr txBox="1"/>
          <p:nvPr/>
        </p:nvSpPr>
        <p:spPr>
          <a:xfrm>
            <a:off x="1135714" y="3384222"/>
            <a:ext cx="393300" cy="5268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6" name="Google Shape;756;p28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757" name="Google Shape;7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2500" y="4185299"/>
            <a:ext cx="288700" cy="3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0050" y="842197"/>
            <a:ext cx="5426675" cy="4183682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9"/>
          <p:cNvSpPr txBox="1"/>
          <p:nvPr>
            <p:ph type="title"/>
          </p:nvPr>
        </p:nvSpPr>
        <p:spPr>
          <a:xfrm>
            <a:off x="1015550" y="921150"/>
            <a:ext cx="2749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Planning</a:t>
            </a:r>
            <a:endParaRPr sz="2000"/>
          </a:p>
        </p:txBody>
      </p:sp>
      <p:sp>
        <p:nvSpPr>
          <p:cNvPr id="764" name="Google Shape;764;p29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5" name="Google Shape;765;p29"/>
          <p:cNvSpPr/>
          <p:nvPr/>
        </p:nvSpPr>
        <p:spPr>
          <a:xfrm>
            <a:off x="3828463" y="1229017"/>
            <a:ext cx="403200" cy="20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uli"/>
                <a:ea typeface="Muli"/>
                <a:cs typeface="Muli"/>
                <a:sym typeface="Muli"/>
              </a:rPr>
              <a:t>M. 1</a:t>
            </a:r>
            <a:endParaRPr sz="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66" name="Google Shape;766;p29"/>
          <p:cNvSpPr/>
          <p:nvPr/>
        </p:nvSpPr>
        <p:spPr>
          <a:xfrm>
            <a:off x="4211112" y="1498682"/>
            <a:ext cx="403200" cy="20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uli"/>
                <a:ea typeface="Muli"/>
                <a:cs typeface="Muli"/>
                <a:sym typeface="Muli"/>
              </a:rPr>
              <a:t>M. 2</a:t>
            </a:r>
            <a:endParaRPr sz="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67" name="Google Shape;767;p29"/>
          <p:cNvSpPr/>
          <p:nvPr/>
        </p:nvSpPr>
        <p:spPr>
          <a:xfrm>
            <a:off x="4601869" y="1728935"/>
            <a:ext cx="403200" cy="20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uli"/>
                <a:ea typeface="Muli"/>
                <a:cs typeface="Muli"/>
                <a:sym typeface="Muli"/>
              </a:rPr>
              <a:t>M. 3</a:t>
            </a:r>
            <a:endParaRPr sz="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68" name="Google Shape;768;p29"/>
          <p:cNvSpPr/>
          <p:nvPr/>
        </p:nvSpPr>
        <p:spPr>
          <a:xfrm>
            <a:off x="5761171" y="2825827"/>
            <a:ext cx="403200" cy="20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uli"/>
                <a:ea typeface="Muli"/>
                <a:cs typeface="Muli"/>
                <a:sym typeface="Muli"/>
              </a:rPr>
              <a:t>M. 5</a:t>
            </a:r>
            <a:endParaRPr sz="800"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769" name="Google Shape;769;p29"/>
          <p:cNvCxnSpPr>
            <a:stCxn id="768" idx="1"/>
          </p:cNvCxnSpPr>
          <p:nvPr/>
        </p:nvCxnSpPr>
        <p:spPr>
          <a:xfrm>
            <a:off x="5761171" y="2930677"/>
            <a:ext cx="0" cy="8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0" name="Google Shape;770;p29"/>
          <p:cNvSpPr/>
          <p:nvPr/>
        </p:nvSpPr>
        <p:spPr>
          <a:xfrm>
            <a:off x="5374354" y="3099386"/>
            <a:ext cx="403200" cy="20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uli"/>
                <a:ea typeface="Muli"/>
                <a:cs typeface="Muli"/>
                <a:sym typeface="Muli"/>
              </a:rPr>
              <a:t>M. 4</a:t>
            </a:r>
            <a:endParaRPr sz="800"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771" name="Google Shape;771;p29"/>
          <p:cNvCxnSpPr>
            <a:stCxn id="772" idx="1"/>
          </p:cNvCxnSpPr>
          <p:nvPr/>
        </p:nvCxnSpPr>
        <p:spPr>
          <a:xfrm>
            <a:off x="7691701" y="2116120"/>
            <a:ext cx="0" cy="16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3" name="Google Shape;773;p29"/>
          <p:cNvSpPr/>
          <p:nvPr/>
        </p:nvSpPr>
        <p:spPr>
          <a:xfrm>
            <a:off x="6532113" y="2592388"/>
            <a:ext cx="403200" cy="20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uli"/>
                <a:ea typeface="Muli"/>
                <a:cs typeface="Muli"/>
                <a:sym typeface="Muli"/>
              </a:rPr>
              <a:t>M. 6</a:t>
            </a:r>
            <a:endParaRPr sz="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74" name="Google Shape;774;p29"/>
          <p:cNvSpPr/>
          <p:nvPr/>
        </p:nvSpPr>
        <p:spPr>
          <a:xfrm>
            <a:off x="7309145" y="2310100"/>
            <a:ext cx="403200" cy="20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uli"/>
                <a:ea typeface="Muli"/>
                <a:cs typeface="Muli"/>
                <a:sym typeface="Muli"/>
              </a:rPr>
              <a:t>M. 7</a:t>
            </a:r>
            <a:endParaRPr sz="800"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775" name="Google Shape;775;p29"/>
          <p:cNvCxnSpPr>
            <a:stCxn id="765" idx="1"/>
          </p:cNvCxnSpPr>
          <p:nvPr/>
        </p:nvCxnSpPr>
        <p:spPr>
          <a:xfrm>
            <a:off x="3828463" y="1333867"/>
            <a:ext cx="0" cy="242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29"/>
          <p:cNvCxnSpPr>
            <a:stCxn id="766" idx="1"/>
          </p:cNvCxnSpPr>
          <p:nvPr/>
        </p:nvCxnSpPr>
        <p:spPr>
          <a:xfrm>
            <a:off x="4211112" y="1603532"/>
            <a:ext cx="0" cy="215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29"/>
          <p:cNvSpPr/>
          <p:nvPr/>
        </p:nvSpPr>
        <p:spPr>
          <a:xfrm>
            <a:off x="7691701" y="2011270"/>
            <a:ext cx="403200" cy="20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uli"/>
                <a:ea typeface="Muli"/>
                <a:cs typeface="Muli"/>
                <a:sym typeface="Muli"/>
              </a:rPr>
              <a:t>M. 8</a:t>
            </a:r>
            <a:endParaRPr sz="800"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777" name="Google Shape;777;p29"/>
          <p:cNvCxnSpPr>
            <a:stCxn id="767" idx="1"/>
          </p:cNvCxnSpPr>
          <p:nvPr/>
        </p:nvCxnSpPr>
        <p:spPr>
          <a:xfrm>
            <a:off x="4601869" y="1833785"/>
            <a:ext cx="0" cy="19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p29"/>
          <p:cNvCxnSpPr>
            <a:stCxn id="770" idx="1"/>
          </p:cNvCxnSpPr>
          <p:nvPr/>
        </p:nvCxnSpPr>
        <p:spPr>
          <a:xfrm>
            <a:off x="5374354" y="3204236"/>
            <a:ext cx="0" cy="55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29"/>
          <p:cNvCxnSpPr>
            <a:stCxn id="773" idx="1"/>
          </p:cNvCxnSpPr>
          <p:nvPr/>
        </p:nvCxnSpPr>
        <p:spPr>
          <a:xfrm>
            <a:off x="6532113" y="2697238"/>
            <a:ext cx="0" cy="10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p29"/>
          <p:cNvCxnSpPr>
            <a:stCxn id="774" idx="1"/>
          </p:cNvCxnSpPr>
          <p:nvPr/>
        </p:nvCxnSpPr>
        <p:spPr>
          <a:xfrm>
            <a:off x="7309145" y="2414950"/>
            <a:ext cx="0" cy="133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29"/>
          <p:cNvSpPr txBox="1"/>
          <p:nvPr/>
        </p:nvSpPr>
        <p:spPr>
          <a:xfrm>
            <a:off x="4108423" y="3833048"/>
            <a:ext cx="3576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Muli"/>
                <a:ea typeface="Muli"/>
                <a:cs typeface="Muli"/>
                <a:sym typeface="Muli"/>
              </a:rPr>
              <a:t>8.33%</a:t>
            </a:r>
            <a:endParaRPr b="1" sz="7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82" name="Google Shape;782;p29"/>
          <p:cNvSpPr txBox="1"/>
          <p:nvPr/>
        </p:nvSpPr>
        <p:spPr>
          <a:xfrm>
            <a:off x="4475320" y="3833048"/>
            <a:ext cx="4032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Muli"/>
                <a:ea typeface="Muli"/>
                <a:cs typeface="Muli"/>
                <a:sym typeface="Muli"/>
              </a:rPr>
              <a:t>13.33</a:t>
            </a:r>
            <a:r>
              <a:rPr b="1" lang="en" sz="700">
                <a:latin typeface="Muli"/>
                <a:ea typeface="Muli"/>
                <a:cs typeface="Muli"/>
                <a:sym typeface="Muli"/>
              </a:rPr>
              <a:t>%</a:t>
            </a:r>
            <a:endParaRPr b="1" sz="7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83" name="Google Shape;783;p29"/>
          <p:cNvSpPr txBox="1"/>
          <p:nvPr/>
        </p:nvSpPr>
        <p:spPr>
          <a:xfrm>
            <a:off x="4876685" y="3833048"/>
            <a:ext cx="3576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Muli"/>
                <a:ea typeface="Muli"/>
                <a:cs typeface="Muli"/>
                <a:sym typeface="Muli"/>
              </a:rPr>
              <a:t>8.33%</a:t>
            </a:r>
            <a:endParaRPr b="1" sz="7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84" name="Google Shape;784;p29"/>
          <p:cNvSpPr txBox="1"/>
          <p:nvPr/>
        </p:nvSpPr>
        <p:spPr>
          <a:xfrm>
            <a:off x="5263947" y="3833048"/>
            <a:ext cx="3576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Muli"/>
                <a:ea typeface="Muli"/>
                <a:cs typeface="Muli"/>
                <a:sym typeface="Muli"/>
              </a:rPr>
              <a:t>8.33%</a:t>
            </a:r>
            <a:endParaRPr b="1" sz="7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85" name="Google Shape;785;p29"/>
          <p:cNvSpPr txBox="1"/>
          <p:nvPr/>
        </p:nvSpPr>
        <p:spPr>
          <a:xfrm>
            <a:off x="5630319" y="3833048"/>
            <a:ext cx="4032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Muli"/>
                <a:ea typeface="Muli"/>
                <a:cs typeface="Muli"/>
                <a:sym typeface="Muli"/>
              </a:rPr>
              <a:t>12.50</a:t>
            </a:r>
            <a:r>
              <a:rPr b="1" lang="en" sz="700">
                <a:latin typeface="Muli"/>
                <a:ea typeface="Muli"/>
                <a:cs typeface="Muli"/>
                <a:sym typeface="Muli"/>
              </a:rPr>
              <a:t>%</a:t>
            </a:r>
            <a:endParaRPr b="1" sz="7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86" name="Google Shape;786;p29"/>
          <p:cNvSpPr txBox="1"/>
          <p:nvPr/>
        </p:nvSpPr>
        <p:spPr>
          <a:xfrm>
            <a:off x="6051130" y="3833048"/>
            <a:ext cx="3576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Muli"/>
                <a:ea typeface="Muli"/>
                <a:cs typeface="Muli"/>
                <a:sym typeface="Muli"/>
              </a:rPr>
              <a:t>7.50</a:t>
            </a:r>
            <a:r>
              <a:rPr b="1" lang="en" sz="700">
                <a:latin typeface="Muli"/>
                <a:ea typeface="Muli"/>
                <a:cs typeface="Muli"/>
                <a:sym typeface="Muli"/>
              </a:rPr>
              <a:t>%</a:t>
            </a:r>
            <a:endParaRPr b="1" sz="7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87" name="Google Shape;787;p29"/>
          <p:cNvSpPr txBox="1"/>
          <p:nvPr/>
        </p:nvSpPr>
        <p:spPr>
          <a:xfrm>
            <a:off x="6401378" y="3833048"/>
            <a:ext cx="4032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Muli"/>
                <a:ea typeface="Muli"/>
                <a:cs typeface="Muli"/>
                <a:sym typeface="Muli"/>
              </a:rPr>
              <a:t>10.83</a:t>
            </a:r>
            <a:r>
              <a:rPr b="1" lang="en" sz="700">
                <a:latin typeface="Muli"/>
                <a:ea typeface="Muli"/>
                <a:cs typeface="Muli"/>
                <a:sym typeface="Muli"/>
              </a:rPr>
              <a:t>%</a:t>
            </a:r>
            <a:endParaRPr b="1" sz="7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88" name="Google Shape;788;p29"/>
          <p:cNvSpPr txBox="1"/>
          <p:nvPr/>
        </p:nvSpPr>
        <p:spPr>
          <a:xfrm>
            <a:off x="6797226" y="3833048"/>
            <a:ext cx="4032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Muli"/>
                <a:ea typeface="Muli"/>
                <a:cs typeface="Muli"/>
                <a:sym typeface="Muli"/>
              </a:rPr>
              <a:t>10.00%</a:t>
            </a:r>
            <a:endParaRPr b="1" sz="7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89" name="Google Shape;789;p29"/>
          <p:cNvSpPr txBox="1"/>
          <p:nvPr/>
        </p:nvSpPr>
        <p:spPr>
          <a:xfrm>
            <a:off x="7563866" y="3833048"/>
            <a:ext cx="4032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Muli"/>
                <a:ea typeface="Muli"/>
                <a:cs typeface="Muli"/>
                <a:sym typeface="Muli"/>
              </a:rPr>
              <a:t>10.00%</a:t>
            </a:r>
            <a:endParaRPr b="1" sz="7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90" name="Google Shape;790;p29"/>
          <p:cNvSpPr txBox="1"/>
          <p:nvPr/>
        </p:nvSpPr>
        <p:spPr>
          <a:xfrm>
            <a:off x="7213617" y="3833048"/>
            <a:ext cx="3576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Muli"/>
                <a:ea typeface="Muli"/>
                <a:cs typeface="Muli"/>
                <a:sym typeface="Muli"/>
              </a:rPr>
              <a:t>5.00</a:t>
            </a:r>
            <a:r>
              <a:rPr b="1" lang="en" sz="700">
                <a:latin typeface="Muli"/>
                <a:ea typeface="Muli"/>
                <a:cs typeface="Muli"/>
                <a:sym typeface="Muli"/>
              </a:rPr>
              <a:t>%</a:t>
            </a:r>
            <a:endParaRPr b="1" sz="7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91" name="Google Shape;791;p29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92" name="Google Shape;792;p29"/>
          <p:cNvSpPr txBox="1"/>
          <p:nvPr/>
        </p:nvSpPr>
        <p:spPr>
          <a:xfrm>
            <a:off x="3724239" y="3833048"/>
            <a:ext cx="3576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Muli"/>
                <a:ea typeface="Muli"/>
                <a:cs typeface="Muli"/>
                <a:sym typeface="Muli"/>
              </a:rPr>
              <a:t>5.85%</a:t>
            </a:r>
            <a:endParaRPr b="1" sz="7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0050" y="842200"/>
            <a:ext cx="5426675" cy="4183677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30"/>
          <p:cNvSpPr txBox="1"/>
          <p:nvPr>
            <p:ph type="title"/>
          </p:nvPr>
        </p:nvSpPr>
        <p:spPr>
          <a:xfrm>
            <a:off x="1015550" y="921150"/>
            <a:ext cx="2749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Planning</a:t>
            </a:r>
            <a:endParaRPr sz="2000"/>
          </a:p>
        </p:txBody>
      </p:sp>
      <p:sp>
        <p:nvSpPr>
          <p:cNvPr id="799" name="Google Shape;799;p30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0" name="Google Shape;800;p30"/>
          <p:cNvSpPr txBox="1"/>
          <p:nvPr/>
        </p:nvSpPr>
        <p:spPr>
          <a:xfrm>
            <a:off x="3918376" y="3616164"/>
            <a:ext cx="3576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uli"/>
                <a:ea typeface="Muli"/>
                <a:cs typeface="Muli"/>
                <a:sym typeface="Muli"/>
              </a:rPr>
              <a:t>€55.00</a:t>
            </a:r>
            <a:endParaRPr b="1" sz="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01" name="Google Shape;801;p30"/>
          <p:cNvSpPr txBox="1"/>
          <p:nvPr/>
        </p:nvSpPr>
        <p:spPr>
          <a:xfrm>
            <a:off x="4417389" y="3616165"/>
            <a:ext cx="3576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uli"/>
                <a:ea typeface="Muli"/>
                <a:cs typeface="Muli"/>
                <a:sym typeface="Muli"/>
              </a:rPr>
              <a:t>€36.05</a:t>
            </a:r>
            <a:endParaRPr b="1" sz="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02" name="Google Shape;802;p30"/>
          <p:cNvSpPr txBox="1"/>
          <p:nvPr/>
        </p:nvSpPr>
        <p:spPr>
          <a:xfrm>
            <a:off x="4916426" y="3616164"/>
            <a:ext cx="3576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uli"/>
                <a:ea typeface="Muli"/>
                <a:cs typeface="Muli"/>
                <a:sym typeface="Muli"/>
              </a:rPr>
              <a:t>€61.80</a:t>
            </a:r>
            <a:endParaRPr b="1" sz="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03" name="Google Shape;803;p30"/>
          <p:cNvSpPr txBox="1"/>
          <p:nvPr/>
        </p:nvSpPr>
        <p:spPr>
          <a:xfrm>
            <a:off x="5374590" y="3616164"/>
            <a:ext cx="4257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uli"/>
                <a:ea typeface="Muli"/>
                <a:cs typeface="Muli"/>
                <a:sym typeface="Muli"/>
              </a:rPr>
              <a:t>€103.00</a:t>
            </a:r>
            <a:endParaRPr b="1" sz="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04" name="Google Shape;804;p30"/>
          <p:cNvSpPr txBox="1"/>
          <p:nvPr/>
        </p:nvSpPr>
        <p:spPr>
          <a:xfrm>
            <a:off x="5873043" y="3616164"/>
            <a:ext cx="4257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uli"/>
                <a:ea typeface="Muli"/>
                <a:cs typeface="Muli"/>
                <a:sym typeface="Muli"/>
              </a:rPr>
              <a:t>€103.00</a:t>
            </a:r>
            <a:endParaRPr b="1" sz="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05" name="Google Shape;805;p30"/>
          <p:cNvSpPr txBox="1"/>
          <p:nvPr/>
        </p:nvSpPr>
        <p:spPr>
          <a:xfrm>
            <a:off x="6387621" y="3616164"/>
            <a:ext cx="3576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uli"/>
                <a:ea typeface="Muli"/>
                <a:cs typeface="Muli"/>
                <a:sym typeface="Muli"/>
              </a:rPr>
              <a:t>€92.70</a:t>
            </a:r>
            <a:endParaRPr b="1" sz="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06" name="Google Shape;806;p30"/>
          <p:cNvSpPr txBox="1"/>
          <p:nvPr/>
        </p:nvSpPr>
        <p:spPr>
          <a:xfrm>
            <a:off x="6889714" y="3616164"/>
            <a:ext cx="3576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uli"/>
                <a:ea typeface="Muli"/>
                <a:cs typeface="Muli"/>
                <a:sym typeface="Muli"/>
              </a:rPr>
              <a:t>€82.40</a:t>
            </a:r>
            <a:endParaRPr b="1" sz="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07" name="Google Shape;807;p30"/>
          <p:cNvSpPr txBox="1"/>
          <p:nvPr/>
        </p:nvSpPr>
        <p:spPr>
          <a:xfrm>
            <a:off x="7383755" y="3616152"/>
            <a:ext cx="3576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uli"/>
                <a:ea typeface="Muli"/>
                <a:cs typeface="Muli"/>
                <a:sym typeface="Muli"/>
              </a:rPr>
              <a:t>€36.05</a:t>
            </a:r>
            <a:endParaRPr b="1" sz="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08" name="Google Shape;808;p30"/>
          <p:cNvSpPr/>
          <p:nvPr/>
        </p:nvSpPr>
        <p:spPr>
          <a:xfrm>
            <a:off x="7119150" y="1709225"/>
            <a:ext cx="800400" cy="531900"/>
          </a:xfrm>
          <a:prstGeom prst="wedgeRectCallout">
            <a:avLst>
              <a:gd fmla="val 9714" name="adj1"/>
              <a:gd fmla="val -116704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Buffer of 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€ 3000.00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09" name="Google Shape;809;p30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1"/>
          <p:cNvSpPr/>
          <p:nvPr/>
        </p:nvSpPr>
        <p:spPr>
          <a:xfrm>
            <a:off x="780700" y="4611450"/>
            <a:ext cx="7771800" cy="32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31"/>
          <p:cNvSpPr txBox="1"/>
          <p:nvPr>
            <p:ph type="title"/>
          </p:nvPr>
        </p:nvSpPr>
        <p:spPr>
          <a:xfrm>
            <a:off x="1015550" y="921150"/>
            <a:ext cx="2862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Conceptual model</a:t>
            </a:r>
            <a:endParaRPr sz="2000"/>
          </a:p>
        </p:txBody>
      </p:sp>
      <p:sp>
        <p:nvSpPr>
          <p:cNvPr id="816" name="Google Shape;816;p31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7" name="Google Shape;817;p31"/>
          <p:cNvGrpSpPr/>
          <p:nvPr/>
        </p:nvGrpSpPr>
        <p:grpSpPr>
          <a:xfrm>
            <a:off x="131925" y="4550800"/>
            <a:ext cx="1281900" cy="490100"/>
            <a:chOff x="133225" y="4558850"/>
            <a:chExt cx="1281900" cy="490100"/>
          </a:xfrm>
        </p:grpSpPr>
        <p:sp>
          <p:nvSpPr>
            <p:cNvPr id="818" name="Google Shape;818;p31"/>
            <p:cNvSpPr/>
            <p:nvPr/>
          </p:nvSpPr>
          <p:spPr>
            <a:xfrm>
              <a:off x="695275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1"/>
            <p:cNvSpPr txBox="1"/>
            <p:nvPr/>
          </p:nvSpPr>
          <p:spPr>
            <a:xfrm>
              <a:off x="133225" y="4716550"/>
              <a:ext cx="1281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Team presentation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820" name="Google Shape;820;p31"/>
          <p:cNvGrpSpPr/>
          <p:nvPr/>
        </p:nvGrpSpPr>
        <p:grpSpPr>
          <a:xfrm>
            <a:off x="1470418" y="4550800"/>
            <a:ext cx="719100" cy="490100"/>
            <a:chOff x="1471718" y="4558850"/>
            <a:chExt cx="719100" cy="490100"/>
          </a:xfrm>
        </p:grpSpPr>
        <p:sp>
          <p:nvSpPr>
            <p:cNvPr id="821" name="Google Shape;821;p31"/>
            <p:cNvSpPr/>
            <p:nvPr/>
          </p:nvSpPr>
          <p:spPr>
            <a:xfrm>
              <a:off x="1752368" y="4558850"/>
              <a:ext cx="157800" cy="157800"/>
            </a:xfrm>
            <a:prstGeom prst="ellipse">
              <a:avLst/>
            </a:prstGeom>
            <a:solidFill>
              <a:srgbClr val="05B05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1"/>
            <p:cNvSpPr txBox="1"/>
            <p:nvPr/>
          </p:nvSpPr>
          <p:spPr>
            <a:xfrm>
              <a:off x="1471718" y="4716550"/>
              <a:ext cx="7191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Planning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823" name="Google Shape;823;p31"/>
          <p:cNvGrpSpPr/>
          <p:nvPr/>
        </p:nvGrpSpPr>
        <p:grpSpPr>
          <a:xfrm>
            <a:off x="2246111" y="4550800"/>
            <a:ext cx="1281900" cy="490100"/>
            <a:chOff x="2247411" y="4558850"/>
            <a:chExt cx="1281900" cy="490100"/>
          </a:xfrm>
        </p:grpSpPr>
        <p:sp>
          <p:nvSpPr>
            <p:cNvPr id="824" name="Google Shape;824;p31"/>
            <p:cNvSpPr/>
            <p:nvPr/>
          </p:nvSpPr>
          <p:spPr>
            <a:xfrm>
              <a:off x="2809461" y="4558850"/>
              <a:ext cx="157800" cy="1578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1"/>
            <p:cNvSpPr txBox="1"/>
            <p:nvPr/>
          </p:nvSpPr>
          <p:spPr>
            <a:xfrm>
              <a:off x="2247411" y="4716550"/>
              <a:ext cx="1281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Conceptual model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826" name="Google Shape;826;p31"/>
          <p:cNvGrpSpPr/>
          <p:nvPr/>
        </p:nvGrpSpPr>
        <p:grpSpPr>
          <a:xfrm>
            <a:off x="3584604" y="4550800"/>
            <a:ext cx="1064100" cy="490100"/>
            <a:chOff x="3585904" y="4558850"/>
            <a:chExt cx="1064100" cy="490100"/>
          </a:xfrm>
        </p:grpSpPr>
        <p:sp>
          <p:nvSpPr>
            <p:cNvPr id="827" name="Google Shape;827;p31"/>
            <p:cNvSpPr/>
            <p:nvPr/>
          </p:nvSpPr>
          <p:spPr>
            <a:xfrm>
              <a:off x="4039054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1"/>
            <p:cNvSpPr txBox="1"/>
            <p:nvPr/>
          </p:nvSpPr>
          <p:spPr>
            <a:xfrm>
              <a:off x="3585904" y="4716550"/>
              <a:ext cx="10641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Data analysis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829" name="Google Shape;829;p31"/>
          <p:cNvGrpSpPr/>
          <p:nvPr/>
        </p:nvGrpSpPr>
        <p:grpSpPr>
          <a:xfrm>
            <a:off x="4705296" y="4550800"/>
            <a:ext cx="1420200" cy="490100"/>
            <a:chOff x="4706596" y="4558850"/>
            <a:chExt cx="1420200" cy="490100"/>
          </a:xfrm>
        </p:grpSpPr>
        <p:sp>
          <p:nvSpPr>
            <p:cNvPr id="830" name="Google Shape;830;p31"/>
            <p:cNvSpPr/>
            <p:nvPr/>
          </p:nvSpPr>
          <p:spPr>
            <a:xfrm>
              <a:off x="5337796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1"/>
            <p:cNvSpPr txBox="1"/>
            <p:nvPr/>
          </p:nvSpPr>
          <p:spPr>
            <a:xfrm>
              <a:off x="4706596" y="4716550"/>
              <a:ext cx="14202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Simulation program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832" name="Google Shape;832;p31"/>
          <p:cNvGrpSpPr/>
          <p:nvPr/>
        </p:nvGrpSpPr>
        <p:grpSpPr>
          <a:xfrm>
            <a:off x="6182089" y="4550800"/>
            <a:ext cx="777000" cy="490100"/>
            <a:chOff x="6183389" y="4558850"/>
            <a:chExt cx="777000" cy="490100"/>
          </a:xfrm>
        </p:grpSpPr>
        <p:sp>
          <p:nvSpPr>
            <p:cNvPr id="833" name="Google Shape;833;p31"/>
            <p:cNvSpPr/>
            <p:nvPr/>
          </p:nvSpPr>
          <p:spPr>
            <a:xfrm>
              <a:off x="6492989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1"/>
            <p:cNvSpPr txBox="1"/>
            <p:nvPr/>
          </p:nvSpPr>
          <p:spPr>
            <a:xfrm>
              <a:off x="6183389" y="4716550"/>
              <a:ext cx="7770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Validation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835" name="Google Shape;835;p31"/>
          <p:cNvGrpSpPr/>
          <p:nvPr/>
        </p:nvGrpSpPr>
        <p:grpSpPr>
          <a:xfrm>
            <a:off x="7015682" y="4550800"/>
            <a:ext cx="969900" cy="490100"/>
            <a:chOff x="7016982" y="4558850"/>
            <a:chExt cx="969900" cy="490100"/>
          </a:xfrm>
        </p:grpSpPr>
        <p:sp>
          <p:nvSpPr>
            <p:cNvPr id="836" name="Google Shape;836;p31"/>
            <p:cNvSpPr/>
            <p:nvPr/>
          </p:nvSpPr>
          <p:spPr>
            <a:xfrm>
              <a:off x="7423032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1"/>
            <p:cNvSpPr txBox="1"/>
            <p:nvPr/>
          </p:nvSpPr>
          <p:spPr>
            <a:xfrm>
              <a:off x="7016982" y="4716550"/>
              <a:ext cx="969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Experiments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838" name="Google Shape;838;p31"/>
          <p:cNvGrpSpPr/>
          <p:nvPr/>
        </p:nvGrpSpPr>
        <p:grpSpPr>
          <a:xfrm>
            <a:off x="8042175" y="4550800"/>
            <a:ext cx="969900" cy="490100"/>
            <a:chOff x="8043475" y="4558850"/>
            <a:chExt cx="969900" cy="490100"/>
          </a:xfrm>
        </p:grpSpPr>
        <p:sp>
          <p:nvSpPr>
            <p:cNvPr id="839" name="Google Shape;839;p31"/>
            <p:cNvSpPr/>
            <p:nvPr/>
          </p:nvSpPr>
          <p:spPr>
            <a:xfrm>
              <a:off x="8483561" y="4558850"/>
              <a:ext cx="157800" cy="15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1"/>
            <p:cNvSpPr txBox="1"/>
            <p:nvPr/>
          </p:nvSpPr>
          <p:spPr>
            <a:xfrm>
              <a:off x="8043475" y="4716550"/>
              <a:ext cx="969900" cy="3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Muli"/>
                  <a:ea typeface="Muli"/>
                  <a:cs typeface="Muli"/>
                  <a:sym typeface="Muli"/>
                </a:rPr>
                <a:t>Final report</a:t>
              </a:r>
              <a:endParaRPr sz="10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841" name="Google Shape;841;p31"/>
          <p:cNvSpPr/>
          <p:nvPr/>
        </p:nvSpPr>
        <p:spPr>
          <a:xfrm>
            <a:off x="1528886" y="1772772"/>
            <a:ext cx="5649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Design a Stochastic Petri Net to represent the intersection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42" name="Google Shape;842;p31"/>
          <p:cNvSpPr txBox="1"/>
          <p:nvPr/>
        </p:nvSpPr>
        <p:spPr>
          <a:xfrm>
            <a:off x="1135714" y="1772772"/>
            <a:ext cx="393300" cy="5268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3" name="Google Shape;843;p31"/>
          <p:cNvSpPr/>
          <p:nvPr/>
        </p:nvSpPr>
        <p:spPr>
          <a:xfrm>
            <a:off x="1528886" y="2578497"/>
            <a:ext cx="5649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Two submodels, one for each major direction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44" name="Google Shape;844;p31"/>
          <p:cNvSpPr txBox="1"/>
          <p:nvPr/>
        </p:nvSpPr>
        <p:spPr>
          <a:xfrm>
            <a:off x="1135714" y="2578497"/>
            <a:ext cx="393300" cy="5268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5" name="Google Shape;845;p31"/>
          <p:cNvSpPr/>
          <p:nvPr/>
        </p:nvSpPr>
        <p:spPr>
          <a:xfrm>
            <a:off x="1528886" y="3384222"/>
            <a:ext cx="5649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Complex constructs to realistic represent the node behavior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46" name="Google Shape;846;p31"/>
          <p:cNvSpPr txBox="1"/>
          <p:nvPr/>
        </p:nvSpPr>
        <p:spPr>
          <a:xfrm>
            <a:off x="1135714" y="3384222"/>
            <a:ext cx="393300" cy="5268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7" name="Google Shape;847;p31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#8 - Final Report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848" name="Google Shape;8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2500" y="4185299"/>
            <a:ext cx="288700" cy="3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urgery Clinical Cas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7EBEB"/>
      </a:accent1>
      <a:accent2>
        <a:srgbClr val="F2DADA"/>
      </a:accent2>
      <a:accent3>
        <a:srgbClr val="D9B6B6"/>
      </a:accent3>
      <a:accent4>
        <a:srgbClr val="9EA4FF"/>
      </a:accent4>
      <a:accent5>
        <a:srgbClr val="0268B4"/>
      </a:accent5>
      <a:accent6>
        <a:srgbClr val="1922A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